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9" r:id="rId1"/>
    <p:sldMasterId id="2147484288" r:id="rId2"/>
    <p:sldMasterId id="2147484330" r:id="rId3"/>
    <p:sldMasterId id="2147484343" r:id="rId4"/>
  </p:sldMasterIdLst>
  <p:notesMasterIdLst>
    <p:notesMasterId r:id="rId40"/>
  </p:notesMasterIdLst>
  <p:sldIdLst>
    <p:sldId id="306" r:id="rId5"/>
    <p:sldId id="362" r:id="rId6"/>
    <p:sldId id="310" r:id="rId7"/>
    <p:sldId id="347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1" r:id="rId21"/>
    <p:sldId id="327" r:id="rId22"/>
    <p:sldId id="340" r:id="rId23"/>
    <p:sldId id="344" r:id="rId24"/>
    <p:sldId id="341" r:id="rId25"/>
    <p:sldId id="342" r:id="rId26"/>
    <p:sldId id="345" r:id="rId27"/>
    <p:sldId id="343" r:id="rId28"/>
    <p:sldId id="337" r:id="rId29"/>
    <p:sldId id="364" r:id="rId30"/>
    <p:sldId id="338" r:id="rId31"/>
    <p:sldId id="365" r:id="rId32"/>
    <p:sldId id="366" r:id="rId33"/>
    <p:sldId id="367" r:id="rId34"/>
    <p:sldId id="368" r:id="rId35"/>
    <p:sldId id="339" r:id="rId36"/>
    <p:sldId id="346" r:id="rId37"/>
    <p:sldId id="363" r:id="rId38"/>
    <p:sldId id="279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103" d="100"/>
          <a:sy n="103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всего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2.0467836257309958E-2"/>
                  <c:y val="-3.3672399370564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081871345029267E-2"/>
                  <c:y val="-4.4896532494086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Консолидированный бюджет</c:v>
                </c:pt>
                <c:pt idx="1">
                  <c:v>Районный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682598.5</c:v>
                </c:pt>
                <c:pt idx="1">
                  <c:v>624845.1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по оплате труда с начислениями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2.3391812865497089E-2"/>
                  <c:y val="-3.92844659323255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929824561403532E-2"/>
                  <c:y val="-4.20904992132060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Консолидированный бюджет</c:v>
                </c:pt>
                <c:pt idx="1">
                  <c:v>Районный бюджет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347132.3</c:v>
                </c:pt>
                <c:pt idx="1">
                  <c:v>326650.3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1793536"/>
        <c:axId val="161795072"/>
        <c:axId val="0"/>
      </c:bar3DChart>
      <c:catAx>
        <c:axId val="161793536"/>
        <c:scaling>
          <c:orientation val="minMax"/>
        </c:scaling>
        <c:delete val="0"/>
        <c:axPos val="b"/>
        <c:majorTickMark val="none"/>
        <c:minorTickMark val="none"/>
        <c:tickLblPos val="nextTo"/>
        <c:crossAx val="161795072"/>
        <c:crosses val="autoZero"/>
        <c:auto val="1"/>
        <c:lblAlgn val="ctr"/>
        <c:lblOffset val="100"/>
        <c:noMultiLvlLbl val="0"/>
      </c:catAx>
      <c:valAx>
        <c:axId val="1617950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179353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20"/>
      <c:hPercent val="44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63877463826953E-2"/>
          <c:y val="2.7589158231113589E-2"/>
          <c:w val="0.94705174488567989"/>
          <c:h val="0.8080105733189828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7.9577905222201657E-3"/>
                  <c:y val="0.214688481778756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2826988765479365E-3"/>
                  <c:y val="0.188639190638986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2267146717785525E-3"/>
                  <c:y val="1.2176509920787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6720576061342768E-3"/>
                  <c:y val="1.4611811904944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352.8</c:v>
                </c:pt>
                <c:pt idx="1">
                  <c:v>276.5</c:v>
                </c:pt>
                <c:pt idx="2">
                  <c:v>41</c:v>
                </c:pt>
                <c:pt idx="3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0.136376911112819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906858687114245E-3"/>
                  <c:y val="0.129071005160347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56278163652738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6720576061341693E-3"/>
                  <c:y val="-9.74120793663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 i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344.5</c:v>
                </c:pt>
                <c:pt idx="1">
                  <c:v>298.3</c:v>
                </c:pt>
                <c:pt idx="2">
                  <c:v>25</c:v>
                </c:pt>
                <c:pt idx="3">
                  <c:v>20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2.8923695098691964E-2"/>
                  <c:y val="3.2664813197175771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142524060707753E-2"/>
                  <c:y val="7.4138779636666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2267146717785525E-3"/>
                  <c:y val="-1.2176509920787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2267146717785525E-3"/>
                  <c:y val="-8.929337456109295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319.8</c:v>
                </c:pt>
                <c:pt idx="1">
                  <c:v>259.2</c:v>
                </c:pt>
                <c:pt idx="2">
                  <c:v>27.5</c:v>
                </c:pt>
                <c:pt idx="3">
                  <c:v>33.1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163854592"/>
        <c:axId val="163864576"/>
        <c:axId val="0"/>
      </c:bar3DChart>
      <c:catAx>
        <c:axId val="16385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sz="2000">
                <a:solidFill>
                  <a:schemeClr val="tx1"/>
                </a:solidFill>
              </a:defRPr>
            </a:pPr>
            <a:endParaRPr lang="ru-RU"/>
          </a:p>
        </c:txPr>
        <c:crossAx val="1638645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3864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6385459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b="1">
              <a:solidFill>
                <a:schemeClr val="tx1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20"/>
      <c:hPercent val="44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392757903675993E-2"/>
          <c:y val="2.7405127863885239E-2"/>
          <c:w val="0.94705174488567989"/>
          <c:h val="0.8080105733189828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1.1005263913779215E-2"/>
                  <c:y val="0.150411036495238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3664820446215319E-3"/>
                  <c:y val="0.103011697935140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2.6533993911388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17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5.733007511992059E-3"/>
                  <c:y val="9.6966913781025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605193978032724E-3"/>
                  <c:y val="-1.1073093126210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3441712926249104E-3"/>
                  <c:y val="-2.36431697667351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3998250218722814E-3"/>
                  <c:y val="-2.5085070700558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39</c:v>
                </c:pt>
                <c:pt idx="1">
                  <c:v>34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-1.5329290735209822E-3"/>
                  <c:y val="-1.8573795737972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209219537213023E-2"/>
                  <c:y val="-1.8881548281526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9139590309832E-2"/>
                  <c:y val="-1.3343882859311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49.8</c:v>
                </c:pt>
                <c:pt idx="1">
                  <c:v>40.300000000000004</c:v>
                </c:pt>
                <c:pt idx="2">
                  <c:v>7.4</c:v>
                </c:pt>
                <c:pt idx="3">
                  <c:v>2.1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163908224"/>
        <c:axId val="163918208"/>
        <c:axId val="0"/>
      </c:bar3DChart>
      <c:catAx>
        <c:axId val="163908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  <c:crossAx val="1639182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3918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6390822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2000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20"/>
      <c:hPercent val="44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392757903675993E-2"/>
          <c:y val="2.7405127863885249E-2"/>
          <c:w val="0.94705174488567989"/>
          <c:h val="0.8080105733189828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809877213624159E-3"/>
                  <c:y val="0.205665960201361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3013244034150952E-3"/>
                  <c:y val="0.14144962594667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32.800000000000004</c:v>
                </c:pt>
                <c:pt idx="1">
                  <c:v>24.8</c:v>
                </c:pt>
                <c:pt idx="2">
                  <c:v>2.1</c:v>
                </c:pt>
                <c:pt idx="3">
                  <c:v>5.9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4.2001991130419108E-3"/>
                  <c:y val="0.107902486601498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1348236642833498E-3"/>
                  <c:y val="8.5022317594618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94192536277795E-2"/>
                  <c:y val="-1.16313295293670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4595227320722952E-2"/>
                  <c:y val="-1.3073139210489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31</c:v>
                </c:pt>
                <c:pt idx="1">
                  <c:v>24.7</c:v>
                </c:pt>
                <c:pt idx="2">
                  <c:v>2.1</c:v>
                </c:pt>
                <c:pt idx="3">
                  <c:v>4.2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0727848674088157E-2"/>
                  <c:y val="0.110509753848336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260536398467444E-2"/>
                  <c:y val="0.103302357475585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923371647509621E-2"/>
                  <c:y val="2.40238558780511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32567049808430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всего расходов</c:v>
                </c:pt>
                <c:pt idx="1">
                  <c:v>зарплата</c:v>
                </c:pt>
                <c:pt idx="2">
                  <c:v>ком.услуг</c:v>
                </c:pt>
                <c:pt idx="3">
                  <c:v>другие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34.200000000000003</c:v>
                </c:pt>
                <c:pt idx="1">
                  <c:v>24.7</c:v>
                </c:pt>
                <c:pt idx="2">
                  <c:v>2.1</c:v>
                </c:pt>
                <c:pt idx="3">
                  <c:v>7.4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163672448"/>
        <c:axId val="163673984"/>
        <c:axId val="0"/>
      </c:bar3DChart>
      <c:catAx>
        <c:axId val="163672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36739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3673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6367244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>
              <a:solidFill>
                <a:srgbClr val="FFFF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wmf"/><Relationship Id="rId1" Type="http://schemas.openxmlformats.org/officeDocument/2006/relationships/image" Target="../media/image19.jpeg"/><Relationship Id="rId6" Type="http://schemas.openxmlformats.org/officeDocument/2006/relationships/image" Target="../media/image24.jpeg"/><Relationship Id="rId5" Type="http://schemas.openxmlformats.org/officeDocument/2006/relationships/image" Target="../media/image23.wmf"/><Relationship Id="rId4" Type="http://schemas.openxmlformats.org/officeDocument/2006/relationships/image" Target="../media/image2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wmf"/><Relationship Id="rId1" Type="http://schemas.openxmlformats.org/officeDocument/2006/relationships/image" Target="../media/image19.jpeg"/><Relationship Id="rId6" Type="http://schemas.openxmlformats.org/officeDocument/2006/relationships/image" Target="../media/image24.jpeg"/><Relationship Id="rId5" Type="http://schemas.openxmlformats.org/officeDocument/2006/relationships/image" Target="../media/image23.wmf"/><Relationship Id="rId4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29F651-BB85-42D0-AABA-7B8B3A73678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AA2F2A-935A-4AF3-A804-4D2A89D8390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ДОХОДЫ </a:t>
          </a:r>
        </a:p>
        <a:p>
          <a:r>
            <a:rPr lang="ru-RU" dirty="0" smtClean="0">
              <a:solidFill>
                <a:schemeClr val="tx1"/>
              </a:solidFill>
            </a:rPr>
            <a:t> 621,6</a:t>
          </a:r>
          <a:endParaRPr lang="ru-RU" dirty="0">
            <a:solidFill>
              <a:schemeClr val="tx1"/>
            </a:solidFill>
          </a:endParaRPr>
        </a:p>
      </dgm:t>
    </dgm:pt>
    <dgm:pt modelId="{962C49E5-C592-4F92-87A3-1AD525EB5B10}" type="parTrans" cxnId="{1DDFBF9E-819B-4482-AB2A-A9D259FEDC20}">
      <dgm:prSet/>
      <dgm:spPr/>
      <dgm:t>
        <a:bodyPr/>
        <a:lstStyle/>
        <a:p>
          <a:endParaRPr lang="ru-RU"/>
        </a:p>
      </dgm:t>
    </dgm:pt>
    <dgm:pt modelId="{A828E153-B4B9-47C9-98D6-091FDB422840}" type="sibTrans" cxnId="{1DDFBF9E-819B-4482-AB2A-A9D259FEDC20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53415CEE-E592-417E-9472-63F3AC161EE0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РАСХОДЫ </a:t>
          </a:r>
        </a:p>
        <a:p>
          <a:r>
            <a:rPr lang="ru-RU" dirty="0" smtClean="0">
              <a:solidFill>
                <a:schemeClr val="tx1"/>
              </a:solidFill>
            </a:rPr>
            <a:t>624,8</a:t>
          </a:r>
          <a:endParaRPr lang="ru-RU" dirty="0">
            <a:solidFill>
              <a:schemeClr val="tx1"/>
            </a:solidFill>
          </a:endParaRPr>
        </a:p>
      </dgm:t>
    </dgm:pt>
    <dgm:pt modelId="{89861EDD-BE64-41FA-9BAE-132214FA85C8}" type="parTrans" cxnId="{DB94C57C-6FF8-49BD-8022-C6361585519E}">
      <dgm:prSet/>
      <dgm:spPr/>
      <dgm:t>
        <a:bodyPr/>
        <a:lstStyle/>
        <a:p>
          <a:endParaRPr lang="ru-RU"/>
        </a:p>
      </dgm:t>
    </dgm:pt>
    <dgm:pt modelId="{B59C8CB0-51C8-44F7-966E-497EC6C03858}" type="sibTrans" cxnId="{DB94C57C-6FF8-49BD-8022-C6361585519E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CC107575-A04E-4559-AED8-0701FBFC81A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ДЕФИЦИТ</a:t>
          </a:r>
        </a:p>
        <a:p>
          <a:r>
            <a:rPr lang="ru-RU" dirty="0" smtClean="0">
              <a:solidFill>
                <a:schemeClr val="tx1"/>
              </a:solidFill>
            </a:rPr>
            <a:t>3,2</a:t>
          </a:r>
          <a:endParaRPr lang="ru-RU" dirty="0">
            <a:solidFill>
              <a:schemeClr val="tx1"/>
            </a:solidFill>
          </a:endParaRPr>
        </a:p>
      </dgm:t>
    </dgm:pt>
    <dgm:pt modelId="{69A37147-4031-4A3C-9026-4F8562CBEECB}" type="parTrans" cxnId="{ED6618A4-4F6F-425F-B3E0-A9875A5CA92D}">
      <dgm:prSet/>
      <dgm:spPr/>
      <dgm:t>
        <a:bodyPr/>
        <a:lstStyle/>
        <a:p>
          <a:endParaRPr lang="ru-RU"/>
        </a:p>
      </dgm:t>
    </dgm:pt>
    <dgm:pt modelId="{6FDA50EA-2537-4A89-97CB-686FA3A6A920}" type="sibTrans" cxnId="{ED6618A4-4F6F-425F-B3E0-A9875A5CA92D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AB6EDFCA-FEB1-4766-86B5-DBAA481A79E0}" type="pres">
      <dgm:prSet presAssocID="{7B29F651-BB85-42D0-AABA-7B8B3A73678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38C942-51EE-4397-BDB7-8E7D19745C1B}" type="pres">
      <dgm:prSet presAssocID="{41AA2F2A-935A-4AF3-A804-4D2A89D83909}" presName="node" presStyleLbl="node1" presStyleIdx="0" presStyleCnt="3" custScaleX="128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BA44A-0318-4BDF-AF40-D4E9E498C0AA}" type="pres">
      <dgm:prSet presAssocID="{A828E153-B4B9-47C9-98D6-091FDB42284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157F0DF5-07D4-4533-B44F-12315CDF848A}" type="pres">
      <dgm:prSet presAssocID="{A828E153-B4B9-47C9-98D6-091FDB422840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58C056D8-C556-457E-9949-13706A33DFFA}" type="pres">
      <dgm:prSet presAssocID="{53415CEE-E592-417E-9472-63F3AC161EE0}" presName="node" presStyleLbl="node1" presStyleIdx="1" presStyleCnt="3" custScaleX="135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2ACF49-80B4-4840-9343-50A0FFA261E4}" type="pres">
      <dgm:prSet presAssocID="{B59C8CB0-51C8-44F7-966E-497EC6C0385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FFEE6B4F-B1BC-433C-B6F7-8DD9AA67F44E}" type="pres">
      <dgm:prSet presAssocID="{B59C8CB0-51C8-44F7-966E-497EC6C0385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26BA42F-94FC-4D2C-848A-0B3E6FD0CE35}" type="pres">
      <dgm:prSet presAssocID="{CC107575-A04E-4559-AED8-0701FBFC81AF}" presName="node" presStyleLbl="node1" presStyleIdx="2" presStyleCnt="3" custScaleX="116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6C912-4D2B-47CE-A131-C7A18E2A3695}" type="pres">
      <dgm:prSet presAssocID="{6FDA50EA-2537-4A89-97CB-686FA3A6A920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842EE21-81F4-4488-9765-8B537E7C2904}" type="pres">
      <dgm:prSet presAssocID="{6FDA50EA-2537-4A89-97CB-686FA3A6A920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6E65DCE7-3DC2-4D18-A084-BA63048B3FEB}" type="presOf" srcId="{B59C8CB0-51C8-44F7-966E-497EC6C03858}" destId="{FFEE6B4F-B1BC-433C-B6F7-8DD9AA67F44E}" srcOrd="1" destOrd="0" presId="urn:microsoft.com/office/officeart/2005/8/layout/cycle7"/>
    <dgm:cxn modelId="{ED6618A4-4F6F-425F-B3E0-A9875A5CA92D}" srcId="{7B29F651-BB85-42D0-AABA-7B8B3A736787}" destId="{CC107575-A04E-4559-AED8-0701FBFC81AF}" srcOrd="2" destOrd="0" parTransId="{69A37147-4031-4A3C-9026-4F8562CBEECB}" sibTransId="{6FDA50EA-2537-4A89-97CB-686FA3A6A920}"/>
    <dgm:cxn modelId="{1DDFBF9E-819B-4482-AB2A-A9D259FEDC20}" srcId="{7B29F651-BB85-42D0-AABA-7B8B3A736787}" destId="{41AA2F2A-935A-4AF3-A804-4D2A89D83909}" srcOrd="0" destOrd="0" parTransId="{962C49E5-C592-4F92-87A3-1AD525EB5B10}" sibTransId="{A828E153-B4B9-47C9-98D6-091FDB422840}"/>
    <dgm:cxn modelId="{AC775B16-5171-47BC-8D85-76E68B297C9B}" type="presOf" srcId="{6FDA50EA-2537-4A89-97CB-686FA3A6A920}" destId="{1F96C912-4D2B-47CE-A131-C7A18E2A3695}" srcOrd="0" destOrd="0" presId="urn:microsoft.com/office/officeart/2005/8/layout/cycle7"/>
    <dgm:cxn modelId="{81467B4F-8BF7-4CBD-9788-79DBD09216FF}" type="presOf" srcId="{CC107575-A04E-4559-AED8-0701FBFC81AF}" destId="{726BA42F-94FC-4D2C-848A-0B3E6FD0CE35}" srcOrd="0" destOrd="0" presId="urn:microsoft.com/office/officeart/2005/8/layout/cycle7"/>
    <dgm:cxn modelId="{57812C80-C44B-44CE-8265-2AE5D89CE7B7}" type="presOf" srcId="{53415CEE-E592-417E-9472-63F3AC161EE0}" destId="{58C056D8-C556-457E-9949-13706A33DFFA}" srcOrd="0" destOrd="0" presId="urn:microsoft.com/office/officeart/2005/8/layout/cycle7"/>
    <dgm:cxn modelId="{DB94C57C-6FF8-49BD-8022-C6361585519E}" srcId="{7B29F651-BB85-42D0-AABA-7B8B3A736787}" destId="{53415CEE-E592-417E-9472-63F3AC161EE0}" srcOrd="1" destOrd="0" parTransId="{89861EDD-BE64-41FA-9BAE-132214FA85C8}" sibTransId="{B59C8CB0-51C8-44F7-966E-497EC6C03858}"/>
    <dgm:cxn modelId="{4811BD91-EDAD-4985-921F-DD76D6E379F5}" type="presOf" srcId="{A828E153-B4B9-47C9-98D6-091FDB422840}" destId="{157F0DF5-07D4-4533-B44F-12315CDF848A}" srcOrd="1" destOrd="0" presId="urn:microsoft.com/office/officeart/2005/8/layout/cycle7"/>
    <dgm:cxn modelId="{8B42D568-40A3-4EB1-A605-AD261C59B96E}" type="presOf" srcId="{A828E153-B4B9-47C9-98D6-091FDB422840}" destId="{E65BA44A-0318-4BDF-AF40-D4E9E498C0AA}" srcOrd="0" destOrd="0" presId="urn:microsoft.com/office/officeart/2005/8/layout/cycle7"/>
    <dgm:cxn modelId="{EADB4202-241D-4958-BF5E-14AC43AAA604}" type="presOf" srcId="{7B29F651-BB85-42D0-AABA-7B8B3A736787}" destId="{AB6EDFCA-FEB1-4766-86B5-DBAA481A79E0}" srcOrd="0" destOrd="0" presId="urn:microsoft.com/office/officeart/2005/8/layout/cycle7"/>
    <dgm:cxn modelId="{891688C6-9659-420A-8A31-71373B956E3E}" type="presOf" srcId="{6FDA50EA-2537-4A89-97CB-686FA3A6A920}" destId="{6842EE21-81F4-4488-9765-8B537E7C2904}" srcOrd="1" destOrd="0" presId="urn:microsoft.com/office/officeart/2005/8/layout/cycle7"/>
    <dgm:cxn modelId="{F17BCCCE-5E95-4F57-B8DB-BC21B4E41C8E}" type="presOf" srcId="{B59C8CB0-51C8-44F7-966E-497EC6C03858}" destId="{422ACF49-80B4-4840-9343-50A0FFA261E4}" srcOrd="0" destOrd="0" presId="urn:microsoft.com/office/officeart/2005/8/layout/cycle7"/>
    <dgm:cxn modelId="{E82F6BCA-2C2A-4AE0-B6B4-1E164C0FE3C5}" type="presOf" srcId="{41AA2F2A-935A-4AF3-A804-4D2A89D83909}" destId="{2F38C942-51EE-4397-BDB7-8E7D19745C1B}" srcOrd="0" destOrd="0" presId="urn:microsoft.com/office/officeart/2005/8/layout/cycle7"/>
    <dgm:cxn modelId="{196C9D34-EE3A-4DF6-B993-C6B68B588AAA}" type="presParOf" srcId="{AB6EDFCA-FEB1-4766-86B5-DBAA481A79E0}" destId="{2F38C942-51EE-4397-BDB7-8E7D19745C1B}" srcOrd="0" destOrd="0" presId="urn:microsoft.com/office/officeart/2005/8/layout/cycle7"/>
    <dgm:cxn modelId="{CD653CAE-576D-4970-9693-6D1DCE73A26F}" type="presParOf" srcId="{AB6EDFCA-FEB1-4766-86B5-DBAA481A79E0}" destId="{E65BA44A-0318-4BDF-AF40-D4E9E498C0AA}" srcOrd="1" destOrd="0" presId="urn:microsoft.com/office/officeart/2005/8/layout/cycle7"/>
    <dgm:cxn modelId="{9BFB1457-15D4-4D7E-B83A-97654B1CE588}" type="presParOf" srcId="{E65BA44A-0318-4BDF-AF40-D4E9E498C0AA}" destId="{157F0DF5-07D4-4533-B44F-12315CDF848A}" srcOrd="0" destOrd="0" presId="urn:microsoft.com/office/officeart/2005/8/layout/cycle7"/>
    <dgm:cxn modelId="{4888EBC6-8D22-4CC6-9243-2B988ED11237}" type="presParOf" srcId="{AB6EDFCA-FEB1-4766-86B5-DBAA481A79E0}" destId="{58C056D8-C556-457E-9949-13706A33DFFA}" srcOrd="2" destOrd="0" presId="urn:microsoft.com/office/officeart/2005/8/layout/cycle7"/>
    <dgm:cxn modelId="{2494439B-7647-4EEB-80E3-620BDDC6DE7A}" type="presParOf" srcId="{AB6EDFCA-FEB1-4766-86B5-DBAA481A79E0}" destId="{422ACF49-80B4-4840-9343-50A0FFA261E4}" srcOrd="3" destOrd="0" presId="urn:microsoft.com/office/officeart/2005/8/layout/cycle7"/>
    <dgm:cxn modelId="{3566B2A6-D853-45C2-B6F0-33F4936EAD8B}" type="presParOf" srcId="{422ACF49-80B4-4840-9343-50A0FFA261E4}" destId="{FFEE6B4F-B1BC-433C-B6F7-8DD9AA67F44E}" srcOrd="0" destOrd="0" presId="urn:microsoft.com/office/officeart/2005/8/layout/cycle7"/>
    <dgm:cxn modelId="{60AA9BF8-6115-4619-8592-28C694E586DC}" type="presParOf" srcId="{AB6EDFCA-FEB1-4766-86B5-DBAA481A79E0}" destId="{726BA42F-94FC-4D2C-848A-0B3E6FD0CE35}" srcOrd="4" destOrd="0" presId="urn:microsoft.com/office/officeart/2005/8/layout/cycle7"/>
    <dgm:cxn modelId="{C06F162B-0D39-4CA3-A2E9-EE4E21132F06}" type="presParOf" srcId="{AB6EDFCA-FEB1-4766-86B5-DBAA481A79E0}" destId="{1F96C912-4D2B-47CE-A131-C7A18E2A3695}" srcOrd="5" destOrd="0" presId="urn:microsoft.com/office/officeart/2005/8/layout/cycle7"/>
    <dgm:cxn modelId="{02356CFA-8A43-488D-93CA-0B4166F3BA77}" type="presParOf" srcId="{1F96C912-4D2B-47CE-A131-C7A18E2A3695}" destId="{6842EE21-81F4-4488-9765-8B537E7C290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755237-8390-4602-85E2-723EC5A966EA}" type="doc">
      <dgm:prSet loTypeId="urn:microsoft.com/office/officeart/2005/8/layout/bList2#1" loCatId="list" qsTypeId="urn:microsoft.com/office/officeart/2005/8/quickstyle/3d3" qsCatId="3D" csTypeId="urn:microsoft.com/office/officeart/2005/8/colors/colorful2" csCatId="colorful" phldr="1"/>
      <dgm:spPr/>
    </dgm:pt>
    <dgm:pt modelId="{A638072F-2099-411F-9986-6457A75E40F5}">
      <dgm:prSet phldrT="[Текст]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338,8 млн. руб.</a:t>
          </a:r>
          <a:endParaRPr lang="ru-RU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EC3ACA-85B7-49D4-876E-B48B448F72D2}" type="parTrans" cxnId="{5B6976A8-CFB7-4815-BCA3-C1ECD85BBBD7}">
      <dgm:prSet/>
      <dgm:spPr/>
      <dgm:t>
        <a:bodyPr/>
        <a:lstStyle/>
        <a:p>
          <a:endParaRPr lang="ru-RU"/>
        </a:p>
      </dgm:t>
    </dgm:pt>
    <dgm:pt modelId="{06661916-7BF6-4349-B075-83A3A4F8B37B}" type="sibTrans" cxnId="{5B6976A8-CFB7-4815-BCA3-C1ECD85BBBD7}">
      <dgm:prSet/>
      <dgm:spPr/>
      <dgm:t>
        <a:bodyPr/>
        <a:lstStyle/>
        <a:p>
          <a:endParaRPr lang="ru-RU"/>
        </a:p>
      </dgm:t>
    </dgm:pt>
    <dgm:pt modelId="{0433FD3B-EB89-4B5F-AA83-29A66FA61D4E}">
      <dgm:prSet phldrT="[Текст]"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45,3млн.руб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988865-DA4F-4766-9E6D-A95448E2E399}" type="parTrans" cxnId="{DEB9B570-B27A-4EE6-8293-595F740718BD}">
      <dgm:prSet/>
      <dgm:spPr/>
      <dgm:t>
        <a:bodyPr/>
        <a:lstStyle/>
        <a:p>
          <a:endParaRPr lang="ru-RU"/>
        </a:p>
      </dgm:t>
    </dgm:pt>
    <dgm:pt modelId="{D422CCC9-2C5D-40E9-9B90-A28764FA118E}" type="sibTrans" cxnId="{DEB9B570-B27A-4EE6-8293-595F740718BD}">
      <dgm:prSet/>
      <dgm:spPr/>
      <dgm:t>
        <a:bodyPr/>
        <a:lstStyle/>
        <a:p>
          <a:endParaRPr lang="ru-RU"/>
        </a:p>
      </dgm:t>
    </dgm:pt>
    <dgm:pt modelId="{86FB1CE6-F8C6-4248-A185-37258C9E3691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"Развитие образования МО «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Звениговский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муниципальный район" на 2014-2018 гг."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883F979-073B-4E79-8ED5-309BDED05754}" type="parTrans" cxnId="{1945B056-68C1-443B-8625-DF08B48A852A}">
      <dgm:prSet/>
      <dgm:spPr/>
      <dgm:t>
        <a:bodyPr/>
        <a:lstStyle/>
        <a:p>
          <a:endParaRPr lang="ru-RU"/>
        </a:p>
      </dgm:t>
    </dgm:pt>
    <dgm:pt modelId="{6244FD23-142D-460D-A239-DC3A04AA46A7}" type="sibTrans" cxnId="{1945B056-68C1-443B-8625-DF08B48A852A}">
      <dgm:prSet/>
      <dgm:spPr/>
      <dgm:t>
        <a:bodyPr/>
        <a:lstStyle/>
        <a:p>
          <a:endParaRPr lang="ru-RU"/>
        </a:p>
      </dgm:t>
    </dgm:pt>
    <dgm:pt modelId="{2CF223E8-4D0F-4D69-8127-60A07438F5AE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« Управление муниципальными финансами и муниципальным долгом  в </a:t>
          </a:r>
          <a:r>
            <a:rPr lang="ru-RU" sz="1200" b="1" dirty="0" err="1" smtClean="0">
              <a:latin typeface="Times New Roman" pitchFamily="18" charset="0"/>
              <a:cs typeface="Times New Roman" pitchFamily="18" charset="0"/>
            </a:rPr>
            <a:t>Звениговском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 муниципальном районе 2014-2018годы" 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DAAA8908-5213-4338-BDD8-E651BC6A159B}" type="parTrans" cxnId="{9991A7CC-040E-422F-8D02-A8A83AF3885F}">
      <dgm:prSet/>
      <dgm:spPr/>
      <dgm:t>
        <a:bodyPr/>
        <a:lstStyle/>
        <a:p>
          <a:endParaRPr lang="ru-RU"/>
        </a:p>
      </dgm:t>
    </dgm:pt>
    <dgm:pt modelId="{AD5CBC79-730B-4185-9F96-D4E472274200}" type="sibTrans" cxnId="{9991A7CC-040E-422F-8D02-A8A83AF3885F}">
      <dgm:prSet/>
      <dgm:spPr/>
      <dgm:t>
        <a:bodyPr/>
        <a:lstStyle/>
        <a:p>
          <a:endParaRPr lang="ru-RU"/>
        </a:p>
      </dgm:t>
    </dgm:pt>
    <dgm:pt modelId="{E6AD2BD6-78FB-4533-A047-2E68C6014BD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0,38млн.руб.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AD09C36-541B-4584-998B-785C8076E1C5}" type="parTrans" cxnId="{86A3EF3D-38BD-4736-B856-BBC49CDE67B9}">
      <dgm:prSet/>
      <dgm:spPr/>
      <dgm:t>
        <a:bodyPr/>
        <a:lstStyle/>
        <a:p>
          <a:endParaRPr lang="ru-RU"/>
        </a:p>
      </dgm:t>
    </dgm:pt>
    <dgm:pt modelId="{399270F1-6760-4A38-BA39-7B22AA0F1F59}" type="sibTrans" cxnId="{86A3EF3D-38BD-4736-B856-BBC49CDE67B9}">
      <dgm:prSet/>
      <dgm:spPr/>
      <dgm:t>
        <a:bodyPr/>
        <a:lstStyle/>
        <a:p>
          <a:endParaRPr lang="ru-RU"/>
        </a:p>
      </dgm:t>
    </dgm:pt>
    <dgm:pt modelId="{DB4104B4-B125-4F41-800A-C09BAC6CF1C0}">
      <dgm:prSet phldrT="[Текст]" custT="1"/>
      <dgm:spPr/>
      <dgm:t>
        <a:bodyPr/>
        <a:lstStyle/>
        <a:p>
          <a:r>
            <a:rPr lang="ru-RU" sz="1200" b="1" smtClean="0">
              <a:latin typeface="Times New Roman" pitchFamily="18" charset="0"/>
              <a:cs typeface="Times New Roman" pitchFamily="18" charset="0"/>
            </a:rPr>
            <a:t>«Развитие экономики на территории Звениговского муниципального района на 2014-2018 годы"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16C0B28B-8E84-4C90-A364-30ACCBD7D659}" type="parTrans" cxnId="{F5887F66-8D96-406A-84F1-8ACDFC1DE7A1}">
      <dgm:prSet/>
      <dgm:spPr/>
      <dgm:t>
        <a:bodyPr/>
        <a:lstStyle/>
        <a:p>
          <a:endParaRPr lang="ru-RU"/>
        </a:p>
      </dgm:t>
    </dgm:pt>
    <dgm:pt modelId="{8473DC48-955B-4FB2-8503-C9667C17F483}" type="sibTrans" cxnId="{F5887F66-8D96-406A-84F1-8ACDFC1DE7A1}">
      <dgm:prSet/>
      <dgm:spPr/>
      <dgm:t>
        <a:bodyPr/>
        <a:lstStyle/>
        <a:p>
          <a:endParaRPr lang="ru-RU"/>
        </a:p>
      </dgm:t>
    </dgm:pt>
    <dgm:pt modelId="{F099E281-274A-4A7A-B310-69B0B2482E22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145,3 млн. руб.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C92FB7-A873-4491-83F0-5DC82725C598}" type="parTrans" cxnId="{A4355DD1-2CC6-4C71-8374-7191A5B262A6}">
      <dgm:prSet/>
      <dgm:spPr/>
      <dgm:t>
        <a:bodyPr/>
        <a:lstStyle/>
        <a:p>
          <a:endParaRPr lang="ru-RU"/>
        </a:p>
      </dgm:t>
    </dgm:pt>
    <dgm:pt modelId="{13876CE8-2F5F-4795-BCCE-61C965209B47}" type="sibTrans" cxnId="{A4355DD1-2CC6-4C71-8374-7191A5B262A6}">
      <dgm:prSet/>
      <dgm:spPr/>
      <dgm:t>
        <a:bodyPr/>
        <a:lstStyle/>
        <a:p>
          <a:endParaRPr lang="ru-RU"/>
        </a:p>
      </dgm:t>
    </dgm:pt>
    <dgm:pt modelId="{58766EE7-946D-48E8-A7CD-D8ACF8078264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Обеспечение безопасности   жизнедеятельности населения в </a:t>
          </a:r>
          <a:r>
            <a:rPr lang="ru-RU" sz="1200" b="1" dirty="0" err="1" smtClean="0">
              <a:latin typeface="Times New Roman" pitchFamily="18" charset="0"/>
              <a:cs typeface="Times New Roman" pitchFamily="18" charset="0"/>
            </a:rPr>
            <a:t>Звениговском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 муниципальном районе на 2014-2018годы</a:t>
          </a:r>
          <a:r>
            <a:rPr lang="ru-RU" sz="1000" b="1" dirty="0" smtClean="0">
              <a:latin typeface="Times New Roman" pitchFamily="18" charset="0"/>
              <a:cs typeface="Times New Roman" pitchFamily="18" charset="0"/>
            </a:rPr>
            <a:t>"</a:t>
          </a:r>
          <a:endParaRPr lang="ru-RU" sz="1000" b="1" dirty="0">
            <a:latin typeface="Times New Roman" pitchFamily="18" charset="0"/>
            <a:cs typeface="Times New Roman" pitchFamily="18" charset="0"/>
          </a:endParaRPr>
        </a:p>
      </dgm:t>
    </dgm:pt>
    <dgm:pt modelId="{F6480396-CF46-4CF9-BACC-E4D8F311326D}" type="parTrans" cxnId="{7E346E5A-F71A-4933-9CCA-C2064BC67F09}">
      <dgm:prSet/>
      <dgm:spPr/>
      <dgm:t>
        <a:bodyPr/>
        <a:lstStyle/>
        <a:p>
          <a:endParaRPr lang="ru-RU"/>
        </a:p>
      </dgm:t>
    </dgm:pt>
    <dgm:pt modelId="{D563343E-61F0-42B6-B244-EBFBFE2FF571}" type="sibTrans" cxnId="{7E346E5A-F71A-4933-9CCA-C2064BC67F09}">
      <dgm:prSet/>
      <dgm:spPr/>
      <dgm:t>
        <a:bodyPr/>
        <a:lstStyle/>
        <a:p>
          <a:endParaRPr lang="ru-RU"/>
        </a:p>
      </dgm:t>
    </dgm:pt>
    <dgm:pt modelId="{1815850E-0C26-42DD-908D-EBFEC9B0739B}">
      <dgm:prSet phldrT="[Текст]" custT="1"/>
      <dgm:spPr/>
      <dgm:t>
        <a:bodyPr/>
        <a:lstStyle/>
        <a:p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«Развитие муниципальной службы и информационно-телекоммуникационных технологий в </a:t>
          </a:r>
          <a:r>
            <a:rPr lang="ru-RU" sz="1100" b="1" dirty="0" err="1" smtClean="0">
              <a:latin typeface="Times New Roman" pitchFamily="18" charset="0"/>
              <a:cs typeface="Times New Roman" pitchFamily="18" charset="0"/>
            </a:rPr>
            <a:t>Звениговском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 муниципальном районе на 2014 - 2018 годы"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dgm:t>
    </dgm:pt>
    <dgm:pt modelId="{8AB59B13-E1D1-4D61-A0EF-3BBE1E0D2B6B}" type="parTrans" cxnId="{3613825F-1399-4E55-B04D-3B9B85AAA380}">
      <dgm:prSet/>
      <dgm:spPr/>
      <dgm:t>
        <a:bodyPr/>
        <a:lstStyle/>
        <a:p>
          <a:endParaRPr lang="ru-RU"/>
        </a:p>
      </dgm:t>
    </dgm:pt>
    <dgm:pt modelId="{74AAC57D-6534-4587-B73A-D2DA64B24DAA}" type="sibTrans" cxnId="{3613825F-1399-4E55-B04D-3B9B85AAA380}">
      <dgm:prSet/>
      <dgm:spPr/>
      <dgm:t>
        <a:bodyPr/>
        <a:lstStyle/>
        <a:p>
          <a:endParaRPr lang="ru-RU"/>
        </a:p>
      </dgm:t>
    </dgm:pt>
    <dgm:pt modelId="{0CFB3436-8749-42C0-9DF6-D8BBCA694372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64,1 млн. руб.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FE68602-01BE-431D-9F07-3A639EC88FCD}" type="parTrans" cxnId="{3CB82905-65B5-4BC5-B5A5-C3B68917C3AA}">
      <dgm:prSet/>
      <dgm:spPr/>
      <dgm:t>
        <a:bodyPr/>
        <a:lstStyle/>
        <a:p>
          <a:endParaRPr lang="ru-RU"/>
        </a:p>
      </dgm:t>
    </dgm:pt>
    <dgm:pt modelId="{F50A97AE-A50A-40D2-A857-3A741A36AFFF}" type="sibTrans" cxnId="{3CB82905-65B5-4BC5-B5A5-C3B68917C3AA}">
      <dgm:prSet/>
      <dgm:spPr/>
      <dgm:t>
        <a:bodyPr/>
        <a:lstStyle/>
        <a:p>
          <a:endParaRPr lang="ru-RU"/>
        </a:p>
      </dgm:t>
    </dgm:pt>
    <dgm:pt modelId="{F6C63DDA-7672-4215-ADE8-B5B0BB80D59A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"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Развитие культуры, искусства и туризма в </a:t>
          </a:r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Звениговском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муниципальном районе на 2014-2018 годы» 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3E96A6E1-7C01-478E-B8B6-37FC4AE44EF6}" type="parTrans" cxnId="{1A20BF99-EFAD-4CC5-8448-DE6307164CA1}">
      <dgm:prSet/>
      <dgm:spPr/>
      <dgm:t>
        <a:bodyPr/>
        <a:lstStyle/>
        <a:p>
          <a:endParaRPr lang="ru-RU"/>
        </a:p>
      </dgm:t>
    </dgm:pt>
    <dgm:pt modelId="{ECDAF3DE-AB1F-4EE9-B9A1-3A6AC8E3770D}" type="sibTrans" cxnId="{1A20BF99-EFAD-4CC5-8448-DE6307164CA1}">
      <dgm:prSet/>
      <dgm:spPr/>
      <dgm:t>
        <a:bodyPr/>
        <a:lstStyle/>
        <a:p>
          <a:endParaRPr lang="ru-RU"/>
        </a:p>
      </dgm:t>
    </dgm:pt>
    <dgm:pt modelId="{C2ECAAC9-8DAE-4EEF-ACB1-D8A46EF63996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0,09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467F621-4ADF-4353-80E3-1769E373C639}" type="sibTrans" cxnId="{F72A9F08-B93D-44CE-A102-6F7A46829F95}">
      <dgm:prSet/>
      <dgm:spPr/>
      <dgm:t>
        <a:bodyPr/>
        <a:lstStyle/>
        <a:p>
          <a:endParaRPr lang="ru-RU"/>
        </a:p>
      </dgm:t>
    </dgm:pt>
    <dgm:pt modelId="{0AE10FAF-F7F5-4FEC-9709-0C1C3C0447CF}" type="parTrans" cxnId="{F72A9F08-B93D-44CE-A102-6F7A46829F95}">
      <dgm:prSet/>
      <dgm:spPr/>
      <dgm:t>
        <a:bodyPr/>
        <a:lstStyle/>
        <a:p>
          <a:endParaRPr lang="ru-RU"/>
        </a:p>
      </dgm:t>
    </dgm:pt>
    <dgm:pt modelId="{9040158D-1E91-4E7F-853E-E70C8E65FF5E}" type="pres">
      <dgm:prSet presAssocID="{44755237-8390-4602-85E2-723EC5A966EA}" presName="diagram" presStyleCnt="0">
        <dgm:presLayoutVars>
          <dgm:dir/>
          <dgm:animLvl val="lvl"/>
          <dgm:resizeHandles val="exact"/>
        </dgm:presLayoutVars>
      </dgm:prSet>
      <dgm:spPr/>
    </dgm:pt>
    <dgm:pt modelId="{49A96D9C-122A-4F8F-90FA-92D6E9D6611A}" type="pres">
      <dgm:prSet presAssocID="{A638072F-2099-411F-9986-6457A75E40F5}" presName="compNode" presStyleCnt="0"/>
      <dgm:spPr/>
    </dgm:pt>
    <dgm:pt modelId="{6DC6B647-214C-49DD-897B-C6C585EF7FE7}" type="pres">
      <dgm:prSet presAssocID="{A638072F-2099-411F-9986-6457A75E40F5}" presName="childRect" presStyleLbl="bgAcc1" presStyleIdx="0" presStyleCnt="6" custScaleX="107495" custScaleY="126416" custLinFactNeighborX="-474" custLinFactNeighborY="539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F4E87D-501C-483E-9619-A42E46B0BE11}" type="pres">
      <dgm:prSet presAssocID="{A638072F-2099-411F-9986-6457A75E40F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9F0A7-BB32-40ED-9E07-EF78618F4C7D}" type="pres">
      <dgm:prSet presAssocID="{A638072F-2099-411F-9986-6457A75E40F5}" presName="parentRect" presStyleLbl="alignNode1" presStyleIdx="0" presStyleCnt="6" custScaleX="108954" custLinFactY="8320" custLinFactNeighborX="-1204" custLinFactNeighborY="100000"/>
      <dgm:spPr/>
      <dgm:t>
        <a:bodyPr/>
        <a:lstStyle/>
        <a:p>
          <a:endParaRPr lang="ru-RU"/>
        </a:p>
      </dgm:t>
    </dgm:pt>
    <dgm:pt modelId="{63696857-758F-42F1-B378-EF327A1E04DD}" type="pres">
      <dgm:prSet presAssocID="{A638072F-2099-411F-9986-6457A75E40F5}" presName="adorn" presStyleLbl="fgAccFollowNode1" presStyleIdx="0" presStyleCnt="6" custScaleX="198282" custScaleY="163468" custLinFactY="-100000" custLinFactNeighborX="35776" custLinFactNeighborY="-12056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B209D74-8D1D-487D-9BCC-AA9B1FB3FD15}" type="pres">
      <dgm:prSet presAssocID="{06661916-7BF6-4349-B075-83A3A4F8B37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047E284-F348-44D7-96C6-EE1B7FC17073}" type="pres">
      <dgm:prSet presAssocID="{0433FD3B-EB89-4B5F-AA83-29A66FA61D4E}" presName="compNode" presStyleCnt="0"/>
      <dgm:spPr/>
    </dgm:pt>
    <dgm:pt modelId="{2EE0CE90-9820-4210-9062-2FE209BB1D24}" type="pres">
      <dgm:prSet presAssocID="{0433FD3B-EB89-4B5F-AA83-29A66FA61D4E}" presName="childRect" presStyleLbl="bgAcc1" presStyleIdx="1" presStyleCnt="6" custScaleX="118956" custScaleY="146451" custLinFactNeighborX="10506" custLinFactNeighborY="-38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47C877-EC8A-454A-AD02-C8B512C975C9}" type="pres">
      <dgm:prSet presAssocID="{0433FD3B-EB89-4B5F-AA83-29A66FA61D4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1E6CDC-358B-4B93-88DE-7BBA58D686AC}" type="pres">
      <dgm:prSet presAssocID="{0433FD3B-EB89-4B5F-AA83-29A66FA61D4E}" presName="parentRect" presStyleLbl="alignNode1" presStyleIdx="1" presStyleCnt="6" custScaleX="119554" custLinFactNeighborX="10552" custLinFactNeighborY="-48113"/>
      <dgm:spPr/>
      <dgm:t>
        <a:bodyPr/>
        <a:lstStyle/>
        <a:p>
          <a:endParaRPr lang="ru-RU"/>
        </a:p>
      </dgm:t>
    </dgm:pt>
    <dgm:pt modelId="{BB73F886-67CE-4E5F-991D-F4F963EF60B7}" type="pres">
      <dgm:prSet presAssocID="{0433FD3B-EB89-4B5F-AA83-29A66FA61D4E}" presName="adorn" presStyleLbl="fgAccFollowNode1" presStyleIdx="1" presStyleCnt="6" custScaleX="166414" custScaleY="211405" custLinFactNeighborX="73067" custLinFactNeighborY="-4510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CC2917A-2A15-4F7E-9195-0EB0C6F8B3B2}" type="pres">
      <dgm:prSet presAssocID="{D422CCC9-2C5D-40E9-9B90-A28764FA118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9F89169-8D14-4472-B063-A5A727EAF57E}" type="pres">
      <dgm:prSet presAssocID="{E6AD2BD6-78FB-4533-A047-2E68C6014BD9}" presName="compNode" presStyleCnt="0"/>
      <dgm:spPr/>
    </dgm:pt>
    <dgm:pt modelId="{3AC13C92-43C4-4B26-B74F-F438648C3BD2}" type="pres">
      <dgm:prSet presAssocID="{E6AD2BD6-78FB-4533-A047-2E68C6014BD9}" presName="childRect" presStyleLbl="bgAcc1" presStyleIdx="2" presStyleCnt="6" custScaleX="108955" custScaleY="127444" custLinFactNeighborX="23248" custLinFactNeighborY="11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A28A5A-289A-41A2-9758-C206343B7613}" type="pres">
      <dgm:prSet presAssocID="{E6AD2BD6-78FB-4533-A047-2E68C6014BD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75327E-B9D0-4AED-B32B-9F82CF0C7230}" type="pres">
      <dgm:prSet presAssocID="{E6AD2BD6-78FB-4533-A047-2E68C6014BD9}" presName="parentRect" presStyleLbl="alignNode1" presStyleIdx="2" presStyleCnt="6" custScaleX="102175" custLinFactNeighborX="17524" custLinFactNeighborY="-93265"/>
      <dgm:spPr/>
      <dgm:t>
        <a:bodyPr/>
        <a:lstStyle/>
        <a:p>
          <a:endParaRPr lang="ru-RU"/>
        </a:p>
      </dgm:t>
    </dgm:pt>
    <dgm:pt modelId="{9992A042-F54D-4DD7-ADEB-D71FFC4C8AC4}" type="pres">
      <dgm:prSet presAssocID="{E6AD2BD6-78FB-4533-A047-2E68C6014BD9}" presName="adorn" presStyleLbl="fgAccFollowNode1" presStyleIdx="2" presStyleCnt="6" custScaleX="204237" custScaleY="126688" custLinFactNeighborX="-2327" custLinFactNeighborY="-2602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ECCD83E-B1A3-47F3-99D4-1CD37AF0D02F}" type="pres">
      <dgm:prSet presAssocID="{399270F1-6760-4A38-BA39-7B22AA0F1F5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06B1F14-783C-4ED3-879F-B1A0FBE35992}" type="pres">
      <dgm:prSet presAssocID="{F099E281-274A-4A7A-B310-69B0B2482E22}" presName="compNode" presStyleCnt="0"/>
      <dgm:spPr/>
    </dgm:pt>
    <dgm:pt modelId="{6EFC6616-4CB8-4BE3-8548-E31AE1B6E409}" type="pres">
      <dgm:prSet presAssocID="{F099E281-274A-4A7A-B310-69B0B2482E22}" presName="childRect" presStyleLbl="bgAcc1" presStyleIdx="3" presStyleCnt="6" custScaleX="115690" custScaleY="78645" custLinFactNeighborX="-23240" custLinFactNeighborY="1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177F3-9152-4BC3-A7A2-DF227F6F5C7E}" type="pres">
      <dgm:prSet presAssocID="{F099E281-274A-4A7A-B310-69B0B2482E2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83BDE4-6F15-4996-8447-3252066104D7}" type="pres">
      <dgm:prSet presAssocID="{F099E281-274A-4A7A-B310-69B0B2482E22}" presName="parentRect" presStyleLbl="alignNode1" presStyleIdx="3" presStyleCnt="6" custScaleX="102109" custLinFactNeighborX="-19403" custLinFactNeighborY="-58177"/>
      <dgm:spPr/>
      <dgm:t>
        <a:bodyPr/>
        <a:lstStyle/>
        <a:p>
          <a:endParaRPr lang="ru-RU"/>
        </a:p>
      </dgm:t>
    </dgm:pt>
    <dgm:pt modelId="{4396D708-99DE-47A4-A6EA-7649BF97225D}" type="pres">
      <dgm:prSet presAssocID="{F099E281-274A-4A7A-B310-69B0B2482E22}" presName="adorn" presStyleLbl="fgAccFollowNode1" presStyleIdx="3" presStyleCnt="6" custScaleX="216305" custScaleY="193980" custLinFactNeighborX="-3979" custLinFactNeighborY="-689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EE9C614-5015-4C2E-A5D2-CD2B17D655FF}" type="pres">
      <dgm:prSet presAssocID="{13876CE8-2F5F-4795-BCCE-61C965209B4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5EA47A0-C94C-4C44-BFA8-59A5F150BDF9}" type="pres">
      <dgm:prSet presAssocID="{C2ECAAC9-8DAE-4EEF-ACB1-D8A46EF63996}" presName="compNode" presStyleCnt="0"/>
      <dgm:spPr/>
    </dgm:pt>
    <dgm:pt modelId="{E600A419-B70D-4F8A-AABA-16E1F0B0421B}" type="pres">
      <dgm:prSet presAssocID="{C2ECAAC9-8DAE-4EEF-ACB1-D8A46EF63996}" presName="childRect" presStyleLbl="bgAcc1" presStyleIdx="4" presStyleCnt="6" custScaleX="79355" custScaleY="124934" custLinFactNeighborX="-5743" custLinFactNeighborY="304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232DB-7D79-430C-AB0F-DC9071EBBC28}" type="pres">
      <dgm:prSet presAssocID="{C2ECAAC9-8DAE-4EEF-ACB1-D8A46EF6399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2C515-C911-4D1E-9E30-D8B16ECD944E}" type="pres">
      <dgm:prSet presAssocID="{C2ECAAC9-8DAE-4EEF-ACB1-D8A46EF63996}" presName="parentRect" presStyleLbl="alignNode1" presStyleIdx="4" presStyleCnt="6" custScaleX="77585" custLinFactNeighborX="-2817" custLinFactNeighborY="62835"/>
      <dgm:spPr/>
      <dgm:t>
        <a:bodyPr/>
        <a:lstStyle/>
        <a:p>
          <a:endParaRPr lang="ru-RU"/>
        </a:p>
      </dgm:t>
    </dgm:pt>
    <dgm:pt modelId="{983314D7-7F4A-414E-9177-A6901B673F67}" type="pres">
      <dgm:prSet presAssocID="{C2ECAAC9-8DAE-4EEF-ACB1-D8A46EF63996}" presName="adorn" presStyleLbl="fgAccFollowNode1" presStyleIdx="4" presStyleCnt="6" custScaleX="211610" custScaleY="191341" custLinFactNeighborX="53979" custLinFactNeighborY="25330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A4CD14A2-A7C8-4E76-AF87-D44BE48FD2D1}" type="pres">
      <dgm:prSet presAssocID="{3467F621-4ADF-4353-80E3-1769E373C63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5D23C39-DC8A-4AA1-9AA5-9F3E015FEC2D}" type="pres">
      <dgm:prSet presAssocID="{0CFB3436-8749-42C0-9DF6-D8BBCA694372}" presName="compNode" presStyleCnt="0"/>
      <dgm:spPr/>
    </dgm:pt>
    <dgm:pt modelId="{8A174232-D6D8-4164-83C6-76DD5109F87D}" type="pres">
      <dgm:prSet presAssocID="{0CFB3436-8749-42C0-9DF6-D8BBCA694372}" presName="childRect" presStyleLbl="bgAcc1" presStyleIdx="5" presStyleCnt="6" custScaleX="106359" custScaleY="124490" custLinFactNeighborX="17522" custLinFactNeighborY="-124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6EBF5-8D31-4A1F-B4D1-1BCCD69FEE90}" type="pres">
      <dgm:prSet presAssocID="{0CFB3436-8749-42C0-9DF6-D8BBCA69437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3D1E0-9994-4084-B295-BAE8A1940136}" type="pres">
      <dgm:prSet presAssocID="{0CFB3436-8749-42C0-9DF6-D8BBCA694372}" presName="parentRect" presStyleLbl="alignNode1" presStyleIdx="5" presStyleCnt="6" custLinFactNeighborX="18041" custLinFactNeighborY="-85473"/>
      <dgm:spPr/>
      <dgm:t>
        <a:bodyPr/>
        <a:lstStyle/>
        <a:p>
          <a:endParaRPr lang="ru-RU"/>
        </a:p>
      </dgm:t>
    </dgm:pt>
    <dgm:pt modelId="{43B1373C-F200-461E-B3D9-B5C6218596DE}" type="pres">
      <dgm:prSet presAssocID="{0CFB3436-8749-42C0-9DF6-D8BBCA694372}" presName="adorn" presStyleLbl="fgAccFollowNode1" presStyleIdx="5" presStyleCnt="6" custScaleX="177812" custScaleY="170220" custLinFactNeighborX="71361" custLinFactNeighborY="-26144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0EDEC683-846C-405C-8037-893FB16DD25C}" type="presOf" srcId="{E6AD2BD6-78FB-4533-A047-2E68C6014BD9}" destId="{6E75327E-B9D0-4AED-B32B-9F82CF0C7230}" srcOrd="1" destOrd="0" presId="urn:microsoft.com/office/officeart/2005/8/layout/bList2#1"/>
    <dgm:cxn modelId="{86351E8D-7440-4550-AFA2-59D8F06F8E12}" type="presOf" srcId="{D422CCC9-2C5D-40E9-9B90-A28764FA118E}" destId="{1CC2917A-2A15-4F7E-9195-0EB0C6F8B3B2}" srcOrd="0" destOrd="0" presId="urn:microsoft.com/office/officeart/2005/8/layout/bList2#1"/>
    <dgm:cxn modelId="{84BEDE04-4ED2-4B5E-B93D-4D6A82C7B11F}" type="presOf" srcId="{0CFB3436-8749-42C0-9DF6-D8BBCA694372}" destId="{CAD3D1E0-9994-4084-B295-BAE8A1940136}" srcOrd="1" destOrd="0" presId="urn:microsoft.com/office/officeart/2005/8/layout/bList2#1"/>
    <dgm:cxn modelId="{DCD72DA5-44C1-4EE1-B3AC-9D53AB2D9061}" type="presOf" srcId="{A638072F-2099-411F-9986-6457A75E40F5}" destId="{80F4E87D-501C-483E-9619-A42E46B0BE11}" srcOrd="0" destOrd="0" presId="urn:microsoft.com/office/officeart/2005/8/layout/bList2#1"/>
    <dgm:cxn modelId="{9D20773E-193A-48BE-B974-D4D9A6222E01}" type="presOf" srcId="{13876CE8-2F5F-4795-BCCE-61C965209B47}" destId="{6EE9C614-5015-4C2E-A5D2-CD2B17D655FF}" srcOrd="0" destOrd="0" presId="urn:microsoft.com/office/officeart/2005/8/layout/bList2#1"/>
    <dgm:cxn modelId="{7E704950-E0B9-4C46-930B-C41DC60FE6FF}" type="presOf" srcId="{86FB1CE6-F8C6-4248-A185-37258C9E3691}" destId="{6DC6B647-214C-49DD-897B-C6C585EF7FE7}" srcOrd="0" destOrd="0" presId="urn:microsoft.com/office/officeart/2005/8/layout/bList2#1"/>
    <dgm:cxn modelId="{1A20BF99-EFAD-4CC5-8448-DE6307164CA1}" srcId="{0CFB3436-8749-42C0-9DF6-D8BBCA694372}" destId="{F6C63DDA-7672-4215-ADE8-B5B0BB80D59A}" srcOrd="0" destOrd="0" parTransId="{3E96A6E1-7C01-478E-B8B6-37FC4AE44EF6}" sibTransId="{ECDAF3DE-AB1F-4EE9-B9A1-3A6AC8E3770D}"/>
    <dgm:cxn modelId="{8D8079A5-093C-48EF-AC8F-BFD40CB41999}" type="presOf" srcId="{0433FD3B-EB89-4B5F-AA83-29A66FA61D4E}" destId="{8047C877-EC8A-454A-AD02-C8B512C975C9}" srcOrd="0" destOrd="0" presId="urn:microsoft.com/office/officeart/2005/8/layout/bList2#1"/>
    <dgm:cxn modelId="{15F4F9F4-CEAB-484C-946E-001174DED0B4}" type="presOf" srcId="{06661916-7BF6-4349-B075-83A3A4F8B37B}" destId="{BB209D74-8D1D-487D-9BCC-AA9B1FB3FD15}" srcOrd="0" destOrd="0" presId="urn:microsoft.com/office/officeart/2005/8/layout/bList2#1"/>
    <dgm:cxn modelId="{8A37F00C-4AA0-4C9A-9426-D7DD32821390}" type="presOf" srcId="{F6C63DDA-7672-4215-ADE8-B5B0BB80D59A}" destId="{8A174232-D6D8-4164-83C6-76DD5109F87D}" srcOrd="0" destOrd="0" presId="urn:microsoft.com/office/officeart/2005/8/layout/bList2#1"/>
    <dgm:cxn modelId="{3613825F-1399-4E55-B04D-3B9B85AAA380}" srcId="{C2ECAAC9-8DAE-4EEF-ACB1-D8A46EF63996}" destId="{1815850E-0C26-42DD-908D-EBFEC9B0739B}" srcOrd="0" destOrd="0" parTransId="{8AB59B13-E1D1-4D61-A0EF-3BBE1E0D2B6B}" sibTransId="{74AAC57D-6534-4587-B73A-D2DA64B24DAA}"/>
    <dgm:cxn modelId="{7E346E5A-F71A-4933-9CCA-C2064BC67F09}" srcId="{F099E281-274A-4A7A-B310-69B0B2482E22}" destId="{58766EE7-946D-48E8-A7CD-D8ACF8078264}" srcOrd="0" destOrd="0" parTransId="{F6480396-CF46-4CF9-BACC-E4D8F311326D}" sibTransId="{D563343E-61F0-42B6-B244-EBFBFE2FF571}"/>
    <dgm:cxn modelId="{ECAF2B58-8875-48C4-97EA-4136E47F391E}" type="presOf" srcId="{E6AD2BD6-78FB-4533-A047-2E68C6014BD9}" destId="{D3A28A5A-289A-41A2-9758-C206343B7613}" srcOrd="0" destOrd="0" presId="urn:microsoft.com/office/officeart/2005/8/layout/bList2#1"/>
    <dgm:cxn modelId="{E0FD5E8F-9B16-4054-ADB3-D81CEA2393BA}" type="presOf" srcId="{2CF223E8-4D0F-4D69-8127-60A07438F5AE}" destId="{2EE0CE90-9820-4210-9062-2FE209BB1D24}" srcOrd="0" destOrd="0" presId="urn:microsoft.com/office/officeart/2005/8/layout/bList2#1"/>
    <dgm:cxn modelId="{B22E6206-1E36-4C2E-B32E-A70FF55DFAB3}" type="presOf" srcId="{F099E281-274A-4A7A-B310-69B0B2482E22}" destId="{92E177F3-9152-4BC3-A7A2-DF227F6F5C7E}" srcOrd="0" destOrd="0" presId="urn:microsoft.com/office/officeart/2005/8/layout/bList2#1"/>
    <dgm:cxn modelId="{5B6976A8-CFB7-4815-BCA3-C1ECD85BBBD7}" srcId="{44755237-8390-4602-85E2-723EC5A966EA}" destId="{A638072F-2099-411F-9986-6457A75E40F5}" srcOrd="0" destOrd="0" parTransId="{48EC3ACA-85B7-49D4-876E-B48B448F72D2}" sibTransId="{06661916-7BF6-4349-B075-83A3A4F8B37B}"/>
    <dgm:cxn modelId="{1945B056-68C1-443B-8625-DF08B48A852A}" srcId="{A638072F-2099-411F-9986-6457A75E40F5}" destId="{86FB1CE6-F8C6-4248-A185-37258C9E3691}" srcOrd="0" destOrd="0" parTransId="{D883F979-073B-4E79-8ED5-309BDED05754}" sibTransId="{6244FD23-142D-460D-A239-DC3A04AA46A7}"/>
    <dgm:cxn modelId="{F72A9F08-B93D-44CE-A102-6F7A46829F95}" srcId="{44755237-8390-4602-85E2-723EC5A966EA}" destId="{C2ECAAC9-8DAE-4EEF-ACB1-D8A46EF63996}" srcOrd="4" destOrd="0" parTransId="{0AE10FAF-F7F5-4FEC-9709-0C1C3C0447CF}" sibTransId="{3467F621-4ADF-4353-80E3-1769E373C639}"/>
    <dgm:cxn modelId="{A4355DD1-2CC6-4C71-8374-7191A5B262A6}" srcId="{44755237-8390-4602-85E2-723EC5A966EA}" destId="{F099E281-274A-4A7A-B310-69B0B2482E22}" srcOrd="3" destOrd="0" parTransId="{33C92FB7-A873-4491-83F0-5DC82725C598}" sibTransId="{13876CE8-2F5F-4795-BCCE-61C965209B47}"/>
    <dgm:cxn modelId="{9991A7CC-040E-422F-8D02-A8A83AF3885F}" srcId="{0433FD3B-EB89-4B5F-AA83-29A66FA61D4E}" destId="{2CF223E8-4D0F-4D69-8127-60A07438F5AE}" srcOrd="0" destOrd="0" parTransId="{DAAA8908-5213-4338-BDD8-E651BC6A159B}" sibTransId="{AD5CBC79-730B-4185-9F96-D4E472274200}"/>
    <dgm:cxn modelId="{5D698476-2E8C-4461-90F3-70329629A5A9}" type="presOf" srcId="{0CFB3436-8749-42C0-9DF6-D8BBCA694372}" destId="{59A6EBF5-8D31-4A1F-B4D1-1BCCD69FEE90}" srcOrd="0" destOrd="0" presId="urn:microsoft.com/office/officeart/2005/8/layout/bList2#1"/>
    <dgm:cxn modelId="{F5887F66-8D96-406A-84F1-8ACDFC1DE7A1}" srcId="{E6AD2BD6-78FB-4533-A047-2E68C6014BD9}" destId="{DB4104B4-B125-4F41-800A-C09BAC6CF1C0}" srcOrd="0" destOrd="0" parTransId="{16C0B28B-8E84-4C90-A364-30ACCBD7D659}" sibTransId="{8473DC48-955B-4FB2-8503-C9667C17F483}"/>
    <dgm:cxn modelId="{671FE7C9-9B6E-469C-BDF9-6E492824DEB5}" type="presOf" srcId="{58766EE7-946D-48E8-A7CD-D8ACF8078264}" destId="{6EFC6616-4CB8-4BE3-8548-E31AE1B6E409}" srcOrd="0" destOrd="0" presId="urn:microsoft.com/office/officeart/2005/8/layout/bList2#1"/>
    <dgm:cxn modelId="{6BF56B3E-94C5-4610-8D85-BFD726127BD4}" type="presOf" srcId="{C2ECAAC9-8DAE-4EEF-ACB1-D8A46EF63996}" destId="{4C62C515-C911-4D1E-9E30-D8B16ECD944E}" srcOrd="1" destOrd="0" presId="urn:microsoft.com/office/officeart/2005/8/layout/bList2#1"/>
    <dgm:cxn modelId="{3CB82905-65B5-4BC5-B5A5-C3B68917C3AA}" srcId="{44755237-8390-4602-85E2-723EC5A966EA}" destId="{0CFB3436-8749-42C0-9DF6-D8BBCA694372}" srcOrd="5" destOrd="0" parTransId="{4FE68602-01BE-431D-9F07-3A639EC88FCD}" sibTransId="{F50A97AE-A50A-40D2-A857-3A741A36AFFF}"/>
    <dgm:cxn modelId="{40D99559-8C56-4149-A8BF-CFB8E1C20BFC}" type="presOf" srcId="{A638072F-2099-411F-9986-6457A75E40F5}" destId="{91B9F0A7-BB32-40ED-9E07-EF78618F4C7D}" srcOrd="1" destOrd="0" presId="urn:microsoft.com/office/officeart/2005/8/layout/bList2#1"/>
    <dgm:cxn modelId="{DEB9B570-B27A-4EE6-8293-595F740718BD}" srcId="{44755237-8390-4602-85E2-723EC5A966EA}" destId="{0433FD3B-EB89-4B5F-AA83-29A66FA61D4E}" srcOrd="1" destOrd="0" parTransId="{69988865-DA4F-4766-9E6D-A95448E2E399}" sibTransId="{D422CCC9-2C5D-40E9-9B90-A28764FA118E}"/>
    <dgm:cxn modelId="{ECBFC560-E466-4E7F-8CA2-C0409C31DFDE}" type="presOf" srcId="{0433FD3B-EB89-4B5F-AA83-29A66FA61D4E}" destId="{E21E6CDC-358B-4B93-88DE-7BBA58D686AC}" srcOrd="1" destOrd="0" presId="urn:microsoft.com/office/officeart/2005/8/layout/bList2#1"/>
    <dgm:cxn modelId="{41A578C9-3B69-4C10-965A-9F7E79710A9F}" type="presOf" srcId="{C2ECAAC9-8DAE-4EEF-ACB1-D8A46EF63996}" destId="{116232DB-7D79-430C-AB0F-DC9071EBBC28}" srcOrd="0" destOrd="0" presId="urn:microsoft.com/office/officeart/2005/8/layout/bList2#1"/>
    <dgm:cxn modelId="{658E702B-4C52-4F02-9071-6E0EFA7CC7D3}" type="presOf" srcId="{DB4104B4-B125-4F41-800A-C09BAC6CF1C0}" destId="{3AC13C92-43C4-4B26-B74F-F438648C3BD2}" srcOrd="0" destOrd="0" presId="urn:microsoft.com/office/officeart/2005/8/layout/bList2#1"/>
    <dgm:cxn modelId="{CCF0F3A6-E80B-4FC6-B860-675E3DB456A6}" type="presOf" srcId="{1815850E-0C26-42DD-908D-EBFEC9B0739B}" destId="{E600A419-B70D-4F8A-AABA-16E1F0B0421B}" srcOrd="0" destOrd="0" presId="urn:microsoft.com/office/officeart/2005/8/layout/bList2#1"/>
    <dgm:cxn modelId="{86A3EF3D-38BD-4736-B856-BBC49CDE67B9}" srcId="{44755237-8390-4602-85E2-723EC5A966EA}" destId="{E6AD2BD6-78FB-4533-A047-2E68C6014BD9}" srcOrd="2" destOrd="0" parTransId="{EAD09C36-541B-4584-998B-785C8076E1C5}" sibTransId="{399270F1-6760-4A38-BA39-7B22AA0F1F59}"/>
    <dgm:cxn modelId="{2A8CA7F2-4E7A-4E0F-AB22-4E5EBCC15106}" type="presOf" srcId="{399270F1-6760-4A38-BA39-7B22AA0F1F59}" destId="{2ECCD83E-B1A3-47F3-99D4-1CD37AF0D02F}" srcOrd="0" destOrd="0" presId="urn:microsoft.com/office/officeart/2005/8/layout/bList2#1"/>
    <dgm:cxn modelId="{7BFA3D19-BD70-401F-B9F0-F6D52FD820CF}" type="presOf" srcId="{F099E281-274A-4A7A-B310-69B0B2482E22}" destId="{5A83BDE4-6F15-4996-8447-3252066104D7}" srcOrd="1" destOrd="0" presId="urn:microsoft.com/office/officeart/2005/8/layout/bList2#1"/>
    <dgm:cxn modelId="{ABA15A29-05C7-4F24-9EBC-09D7743837F9}" type="presOf" srcId="{44755237-8390-4602-85E2-723EC5A966EA}" destId="{9040158D-1E91-4E7F-853E-E70C8E65FF5E}" srcOrd="0" destOrd="0" presId="urn:microsoft.com/office/officeart/2005/8/layout/bList2#1"/>
    <dgm:cxn modelId="{A73A0576-8B63-4DEC-90D3-CB91BE1F4F4F}" type="presOf" srcId="{3467F621-4ADF-4353-80E3-1769E373C639}" destId="{A4CD14A2-A7C8-4E76-AF87-D44BE48FD2D1}" srcOrd="0" destOrd="0" presId="urn:microsoft.com/office/officeart/2005/8/layout/bList2#1"/>
    <dgm:cxn modelId="{8100EDDA-2967-41C8-B7F9-0C1E961EB9F1}" type="presParOf" srcId="{9040158D-1E91-4E7F-853E-E70C8E65FF5E}" destId="{49A96D9C-122A-4F8F-90FA-92D6E9D6611A}" srcOrd="0" destOrd="0" presId="urn:microsoft.com/office/officeart/2005/8/layout/bList2#1"/>
    <dgm:cxn modelId="{21FEDAE0-43D9-4C3B-A6DD-C8AD0D935C91}" type="presParOf" srcId="{49A96D9C-122A-4F8F-90FA-92D6E9D6611A}" destId="{6DC6B647-214C-49DD-897B-C6C585EF7FE7}" srcOrd="0" destOrd="0" presId="urn:microsoft.com/office/officeart/2005/8/layout/bList2#1"/>
    <dgm:cxn modelId="{03181B41-B974-4776-B1E5-895E5EF5679C}" type="presParOf" srcId="{49A96D9C-122A-4F8F-90FA-92D6E9D6611A}" destId="{80F4E87D-501C-483E-9619-A42E46B0BE11}" srcOrd="1" destOrd="0" presId="urn:microsoft.com/office/officeart/2005/8/layout/bList2#1"/>
    <dgm:cxn modelId="{18D5E69B-6962-448F-8437-7228AD01602A}" type="presParOf" srcId="{49A96D9C-122A-4F8F-90FA-92D6E9D6611A}" destId="{91B9F0A7-BB32-40ED-9E07-EF78618F4C7D}" srcOrd="2" destOrd="0" presId="urn:microsoft.com/office/officeart/2005/8/layout/bList2#1"/>
    <dgm:cxn modelId="{6271A483-67D7-4AB8-8C8D-6E8E567BF2B4}" type="presParOf" srcId="{49A96D9C-122A-4F8F-90FA-92D6E9D6611A}" destId="{63696857-758F-42F1-B378-EF327A1E04DD}" srcOrd="3" destOrd="0" presId="urn:microsoft.com/office/officeart/2005/8/layout/bList2#1"/>
    <dgm:cxn modelId="{EA314540-1FE8-4A93-B1D0-597BDA614938}" type="presParOf" srcId="{9040158D-1E91-4E7F-853E-E70C8E65FF5E}" destId="{BB209D74-8D1D-487D-9BCC-AA9B1FB3FD15}" srcOrd="1" destOrd="0" presId="urn:microsoft.com/office/officeart/2005/8/layout/bList2#1"/>
    <dgm:cxn modelId="{8BC63AF4-714D-400B-A31B-E2A32D0D4221}" type="presParOf" srcId="{9040158D-1E91-4E7F-853E-E70C8E65FF5E}" destId="{A047E284-F348-44D7-96C6-EE1B7FC17073}" srcOrd="2" destOrd="0" presId="urn:microsoft.com/office/officeart/2005/8/layout/bList2#1"/>
    <dgm:cxn modelId="{C05E5F5F-D530-4E4D-8304-DAED50F57B53}" type="presParOf" srcId="{A047E284-F348-44D7-96C6-EE1B7FC17073}" destId="{2EE0CE90-9820-4210-9062-2FE209BB1D24}" srcOrd="0" destOrd="0" presId="urn:microsoft.com/office/officeart/2005/8/layout/bList2#1"/>
    <dgm:cxn modelId="{97BD97A4-0E18-4430-BB0F-70FA4897BEBC}" type="presParOf" srcId="{A047E284-F348-44D7-96C6-EE1B7FC17073}" destId="{8047C877-EC8A-454A-AD02-C8B512C975C9}" srcOrd="1" destOrd="0" presId="urn:microsoft.com/office/officeart/2005/8/layout/bList2#1"/>
    <dgm:cxn modelId="{69F67E19-20E0-45E8-B162-C9F5E3984EE2}" type="presParOf" srcId="{A047E284-F348-44D7-96C6-EE1B7FC17073}" destId="{E21E6CDC-358B-4B93-88DE-7BBA58D686AC}" srcOrd="2" destOrd="0" presId="urn:microsoft.com/office/officeart/2005/8/layout/bList2#1"/>
    <dgm:cxn modelId="{E3DC3B92-9FF7-4131-8141-50328C677D2A}" type="presParOf" srcId="{A047E284-F348-44D7-96C6-EE1B7FC17073}" destId="{BB73F886-67CE-4E5F-991D-F4F963EF60B7}" srcOrd="3" destOrd="0" presId="urn:microsoft.com/office/officeart/2005/8/layout/bList2#1"/>
    <dgm:cxn modelId="{1CAA1B6C-1837-46AA-8C60-2E44804C186E}" type="presParOf" srcId="{9040158D-1E91-4E7F-853E-E70C8E65FF5E}" destId="{1CC2917A-2A15-4F7E-9195-0EB0C6F8B3B2}" srcOrd="3" destOrd="0" presId="urn:microsoft.com/office/officeart/2005/8/layout/bList2#1"/>
    <dgm:cxn modelId="{01D30D78-A020-4C19-A566-49EB2CCCD34A}" type="presParOf" srcId="{9040158D-1E91-4E7F-853E-E70C8E65FF5E}" destId="{D9F89169-8D14-4472-B063-A5A727EAF57E}" srcOrd="4" destOrd="0" presId="urn:microsoft.com/office/officeart/2005/8/layout/bList2#1"/>
    <dgm:cxn modelId="{F3F54E72-BEB4-44B3-9470-B5997FDAC97B}" type="presParOf" srcId="{D9F89169-8D14-4472-B063-A5A727EAF57E}" destId="{3AC13C92-43C4-4B26-B74F-F438648C3BD2}" srcOrd="0" destOrd="0" presId="urn:microsoft.com/office/officeart/2005/8/layout/bList2#1"/>
    <dgm:cxn modelId="{A8CC3CE6-7FB8-4672-8316-B9AF14B85289}" type="presParOf" srcId="{D9F89169-8D14-4472-B063-A5A727EAF57E}" destId="{D3A28A5A-289A-41A2-9758-C206343B7613}" srcOrd="1" destOrd="0" presId="urn:microsoft.com/office/officeart/2005/8/layout/bList2#1"/>
    <dgm:cxn modelId="{875AD8DA-CC2A-4915-816B-E03147485E84}" type="presParOf" srcId="{D9F89169-8D14-4472-B063-A5A727EAF57E}" destId="{6E75327E-B9D0-4AED-B32B-9F82CF0C7230}" srcOrd="2" destOrd="0" presId="urn:microsoft.com/office/officeart/2005/8/layout/bList2#1"/>
    <dgm:cxn modelId="{F415F942-DB39-42A9-A47D-CBB6F01917E0}" type="presParOf" srcId="{D9F89169-8D14-4472-B063-A5A727EAF57E}" destId="{9992A042-F54D-4DD7-ADEB-D71FFC4C8AC4}" srcOrd="3" destOrd="0" presId="urn:microsoft.com/office/officeart/2005/8/layout/bList2#1"/>
    <dgm:cxn modelId="{7B6B0CE7-C33D-4A24-8077-BCA6E52D54F0}" type="presParOf" srcId="{9040158D-1E91-4E7F-853E-E70C8E65FF5E}" destId="{2ECCD83E-B1A3-47F3-99D4-1CD37AF0D02F}" srcOrd="5" destOrd="0" presId="urn:microsoft.com/office/officeart/2005/8/layout/bList2#1"/>
    <dgm:cxn modelId="{D9CAE075-D64F-444F-A469-44DC4DB4F6FE}" type="presParOf" srcId="{9040158D-1E91-4E7F-853E-E70C8E65FF5E}" destId="{406B1F14-783C-4ED3-879F-B1A0FBE35992}" srcOrd="6" destOrd="0" presId="urn:microsoft.com/office/officeart/2005/8/layout/bList2#1"/>
    <dgm:cxn modelId="{306834F5-AFA6-45D9-BE0D-1D3BF6CC3566}" type="presParOf" srcId="{406B1F14-783C-4ED3-879F-B1A0FBE35992}" destId="{6EFC6616-4CB8-4BE3-8548-E31AE1B6E409}" srcOrd="0" destOrd="0" presId="urn:microsoft.com/office/officeart/2005/8/layout/bList2#1"/>
    <dgm:cxn modelId="{7BF5BEB2-F4A8-4A0E-A429-11AC7A3A609E}" type="presParOf" srcId="{406B1F14-783C-4ED3-879F-B1A0FBE35992}" destId="{92E177F3-9152-4BC3-A7A2-DF227F6F5C7E}" srcOrd="1" destOrd="0" presId="urn:microsoft.com/office/officeart/2005/8/layout/bList2#1"/>
    <dgm:cxn modelId="{ED847911-1C6D-449B-9E91-D4059E4C79CB}" type="presParOf" srcId="{406B1F14-783C-4ED3-879F-B1A0FBE35992}" destId="{5A83BDE4-6F15-4996-8447-3252066104D7}" srcOrd="2" destOrd="0" presId="urn:microsoft.com/office/officeart/2005/8/layout/bList2#1"/>
    <dgm:cxn modelId="{567C2D8B-E4E7-4DAC-9EB5-A62E8A45F425}" type="presParOf" srcId="{406B1F14-783C-4ED3-879F-B1A0FBE35992}" destId="{4396D708-99DE-47A4-A6EA-7649BF97225D}" srcOrd="3" destOrd="0" presId="urn:microsoft.com/office/officeart/2005/8/layout/bList2#1"/>
    <dgm:cxn modelId="{36CEA773-AE79-4520-A28E-A6ABBC2718A0}" type="presParOf" srcId="{9040158D-1E91-4E7F-853E-E70C8E65FF5E}" destId="{6EE9C614-5015-4C2E-A5D2-CD2B17D655FF}" srcOrd="7" destOrd="0" presId="urn:microsoft.com/office/officeart/2005/8/layout/bList2#1"/>
    <dgm:cxn modelId="{EBEC231E-ADCE-4B39-919B-39F2F247E9A0}" type="presParOf" srcId="{9040158D-1E91-4E7F-853E-E70C8E65FF5E}" destId="{A5EA47A0-C94C-4C44-BFA8-59A5F150BDF9}" srcOrd="8" destOrd="0" presId="urn:microsoft.com/office/officeart/2005/8/layout/bList2#1"/>
    <dgm:cxn modelId="{5098EEFC-E592-4D1C-853A-8CF56F8CF4AF}" type="presParOf" srcId="{A5EA47A0-C94C-4C44-BFA8-59A5F150BDF9}" destId="{E600A419-B70D-4F8A-AABA-16E1F0B0421B}" srcOrd="0" destOrd="0" presId="urn:microsoft.com/office/officeart/2005/8/layout/bList2#1"/>
    <dgm:cxn modelId="{1079E324-46BF-40CD-BB3F-F2B2E7CD789C}" type="presParOf" srcId="{A5EA47A0-C94C-4C44-BFA8-59A5F150BDF9}" destId="{116232DB-7D79-430C-AB0F-DC9071EBBC28}" srcOrd="1" destOrd="0" presId="urn:microsoft.com/office/officeart/2005/8/layout/bList2#1"/>
    <dgm:cxn modelId="{C3832BBF-2A0A-49C3-8092-926242053C73}" type="presParOf" srcId="{A5EA47A0-C94C-4C44-BFA8-59A5F150BDF9}" destId="{4C62C515-C911-4D1E-9E30-D8B16ECD944E}" srcOrd="2" destOrd="0" presId="urn:microsoft.com/office/officeart/2005/8/layout/bList2#1"/>
    <dgm:cxn modelId="{6D2AA11D-31C0-4236-AB24-F5DB721ABE79}" type="presParOf" srcId="{A5EA47A0-C94C-4C44-BFA8-59A5F150BDF9}" destId="{983314D7-7F4A-414E-9177-A6901B673F67}" srcOrd="3" destOrd="0" presId="urn:microsoft.com/office/officeart/2005/8/layout/bList2#1"/>
    <dgm:cxn modelId="{195BB24C-0D8C-4203-AD91-07C31B9D0CD7}" type="presParOf" srcId="{9040158D-1E91-4E7F-853E-E70C8E65FF5E}" destId="{A4CD14A2-A7C8-4E76-AF87-D44BE48FD2D1}" srcOrd="9" destOrd="0" presId="urn:microsoft.com/office/officeart/2005/8/layout/bList2#1"/>
    <dgm:cxn modelId="{55AAC8AE-519F-440B-AE5C-46195F5408DA}" type="presParOf" srcId="{9040158D-1E91-4E7F-853E-E70C8E65FF5E}" destId="{75D23C39-DC8A-4AA1-9AA5-9F3E015FEC2D}" srcOrd="10" destOrd="0" presId="urn:microsoft.com/office/officeart/2005/8/layout/bList2#1"/>
    <dgm:cxn modelId="{DBB5299C-CBE2-4948-B6A0-04506EB41806}" type="presParOf" srcId="{75D23C39-DC8A-4AA1-9AA5-9F3E015FEC2D}" destId="{8A174232-D6D8-4164-83C6-76DD5109F87D}" srcOrd="0" destOrd="0" presId="urn:microsoft.com/office/officeart/2005/8/layout/bList2#1"/>
    <dgm:cxn modelId="{C9C0A4F0-4DBF-44F8-BAAD-542A4E8229C2}" type="presParOf" srcId="{75D23C39-DC8A-4AA1-9AA5-9F3E015FEC2D}" destId="{59A6EBF5-8D31-4A1F-B4D1-1BCCD69FEE90}" srcOrd="1" destOrd="0" presId="urn:microsoft.com/office/officeart/2005/8/layout/bList2#1"/>
    <dgm:cxn modelId="{54CB84BC-7C5D-48BB-9147-80A5433E73CD}" type="presParOf" srcId="{75D23C39-DC8A-4AA1-9AA5-9F3E015FEC2D}" destId="{CAD3D1E0-9994-4084-B295-BAE8A1940136}" srcOrd="2" destOrd="0" presId="urn:microsoft.com/office/officeart/2005/8/layout/bList2#1"/>
    <dgm:cxn modelId="{F3495C0A-F70B-4504-BD3E-F81F8CD7ACFD}" type="presParOf" srcId="{75D23C39-DC8A-4AA1-9AA5-9F3E015FEC2D}" destId="{43B1373C-F200-461E-B3D9-B5C6218596DE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8C942-51EE-4397-BDB7-8E7D19745C1B}">
      <dsp:nvSpPr>
        <dsp:cNvPr id="0" name=""/>
        <dsp:cNvSpPr/>
      </dsp:nvSpPr>
      <dsp:spPr>
        <a:xfrm>
          <a:off x="2727602" y="832"/>
          <a:ext cx="2701686" cy="1054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ДОХОДЫ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 621,6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2758501" y="31731"/>
        <a:ext cx="2639888" cy="993185"/>
      </dsp:txXfrm>
    </dsp:sp>
    <dsp:sp modelId="{E65BA44A-0318-4BDF-AF40-D4E9E498C0AA}">
      <dsp:nvSpPr>
        <dsp:cNvPr id="0" name=""/>
        <dsp:cNvSpPr/>
      </dsp:nvSpPr>
      <dsp:spPr>
        <a:xfrm rot="3600000">
          <a:off x="4615744" y="1851360"/>
          <a:ext cx="666297" cy="369244"/>
        </a:xfrm>
        <a:prstGeom prst="left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4726517" y="1925209"/>
        <a:ext cx="444751" cy="221546"/>
      </dsp:txXfrm>
    </dsp:sp>
    <dsp:sp modelId="{58C056D8-C556-457E-9949-13706A33DFFA}">
      <dsp:nvSpPr>
        <dsp:cNvPr id="0" name=""/>
        <dsp:cNvSpPr/>
      </dsp:nvSpPr>
      <dsp:spPr>
        <a:xfrm>
          <a:off x="4394204" y="3016149"/>
          <a:ext cx="2850270" cy="1054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РАСХОДЫ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624,8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4425103" y="3047048"/>
        <a:ext cx="2788472" cy="993185"/>
      </dsp:txXfrm>
    </dsp:sp>
    <dsp:sp modelId="{422ACF49-80B4-4840-9343-50A0FFA261E4}">
      <dsp:nvSpPr>
        <dsp:cNvPr id="0" name=""/>
        <dsp:cNvSpPr/>
      </dsp:nvSpPr>
      <dsp:spPr>
        <a:xfrm rot="10800000">
          <a:off x="3644620" y="3359019"/>
          <a:ext cx="666297" cy="369244"/>
        </a:xfrm>
        <a:prstGeom prst="left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3755393" y="3432868"/>
        <a:ext cx="444751" cy="221546"/>
      </dsp:txXfrm>
    </dsp:sp>
    <dsp:sp modelId="{726BA42F-94FC-4D2C-848A-0B3E6FD0CE35}">
      <dsp:nvSpPr>
        <dsp:cNvPr id="0" name=""/>
        <dsp:cNvSpPr/>
      </dsp:nvSpPr>
      <dsp:spPr>
        <a:xfrm>
          <a:off x="1113770" y="3016149"/>
          <a:ext cx="2447562" cy="1054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ДЕФИЦИТ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3,2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1144669" y="3047048"/>
        <a:ext cx="2385764" cy="993185"/>
      </dsp:txXfrm>
    </dsp:sp>
    <dsp:sp modelId="{1F96C912-4D2B-47CE-A131-C7A18E2A3695}">
      <dsp:nvSpPr>
        <dsp:cNvPr id="0" name=""/>
        <dsp:cNvSpPr/>
      </dsp:nvSpPr>
      <dsp:spPr>
        <a:xfrm rot="18000000">
          <a:off x="2874850" y="1851360"/>
          <a:ext cx="666297" cy="369244"/>
        </a:xfrm>
        <a:prstGeom prst="left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2985623" y="1925209"/>
        <a:ext cx="444751" cy="221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6B647-214C-49DD-897B-C6C585EF7FE7}">
      <dsp:nvSpPr>
        <dsp:cNvPr id="0" name=""/>
        <dsp:cNvSpPr/>
      </dsp:nvSpPr>
      <dsp:spPr>
        <a:xfrm>
          <a:off x="181581" y="983039"/>
          <a:ext cx="2185056" cy="191820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"Развитие образования МО «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Звениговский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муниципальный район" на 2014-2018 гг."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6527" y="1027985"/>
        <a:ext cx="2095164" cy="1873254"/>
      </dsp:txXfrm>
    </dsp:sp>
    <dsp:sp modelId="{91B9F0A7-BB32-40ED-9E07-EF78618F4C7D}">
      <dsp:nvSpPr>
        <dsp:cNvPr id="0" name=""/>
        <dsp:cNvSpPr/>
      </dsp:nvSpPr>
      <dsp:spPr>
        <a:xfrm>
          <a:off x="151914" y="2589034"/>
          <a:ext cx="2214713" cy="652469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338,8 млн. руб.</a:t>
          </a:r>
          <a:endParaRPr lang="ru-RU" sz="19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1914" y="2589034"/>
        <a:ext cx="1559657" cy="652469"/>
      </dsp:txXfrm>
    </dsp:sp>
    <dsp:sp modelId="{63696857-758F-42F1-B378-EF327A1E04DD}">
      <dsp:nvSpPr>
        <dsp:cNvPr id="0" name=""/>
        <dsp:cNvSpPr/>
      </dsp:nvSpPr>
      <dsp:spPr>
        <a:xfrm>
          <a:off x="1661292" y="190944"/>
          <a:ext cx="1410671" cy="116298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E0CE90-9820-4210-9062-2FE209BB1D24}">
      <dsp:nvSpPr>
        <dsp:cNvPr id="0" name=""/>
        <dsp:cNvSpPr/>
      </dsp:nvSpPr>
      <dsp:spPr>
        <a:xfrm>
          <a:off x="3213326" y="0"/>
          <a:ext cx="2418025" cy="222220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« Управление муниципальными финансами и муниципальным долгом  в </a:t>
          </a:r>
          <a:r>
            <a:rPr lang="ru-RU" sz="1200" b="1" kern="1200" dirty="0" err="1" smtClean="0">
              <a:latin typeface="Times New Roman" pitchFamily="18" charset="0"/>
              <a:cs typeface="Times New Roman" pitchFamily="18" charset="0"/>
            </a:rPr>
            <a:t>Звениговском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 муниципальном районе 2014-2018годы" 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65395" y="52069"/>
        <a:ext cx="2313887" cy="2170137"/>
      </dsp:txXfrm>
    </dsp:sp>
    <dsp:sp modelId="{E21E6CDC-358B-4B93-88DE-7BBA58D686AC}">
      <dsp:nvSpPr>
        <dsp:cNvPr id="0" name=""/>
        <dsp:cNvSpPr/>
      </dsp:nvSpPr>
      <dsp:spPr>
        <a:xfrm>
          <a:off x="3208183" y="1559096"/>
          <a:ext cx="2430180" cy="652469"/>
        </a:xfrm>
        <a:prstGeom prst="rect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45,3млн.руб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08183" y="1559096"/>
        <a:ext cx="1711394" cy="652469"/>
      </dsp:txXfrm>
    </dsp:sp>
    <dsp:sp modelId="{BB73F886-67CE-4E5F-991D-F4F963EF60B7}">
      <dsp:nvSpPr>
        <dsp:cNvPr id="0" name=""/>
        <dsp:cNvSpPr/>
      </dsp:nvSpPr>
      <dsp:spPr>
        <a:xfrm>
          <a:off x="4964997" y="1259445"/>
          <a:ext cx="1183947" cy="150403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C13C92-43C4-4B26-B74F-F438648C3BD2}">
      <dsp:nvSpPr>
        <dsp:cNvPr id="0" name=""/>
        <dsp:cNvSpPr/>
      </dsp:nvSpPr>
      <dsp:spPr>
        <a:xfrm>
          <a:off x="6277931" y="406973"/>
          <a:ext cx="2214734" cy="1933799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«Развитие экономики на территории Звениговского муниципального района на 2014-2018 годы"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23242" y="452284"/>
        <a:ext cx="2124112" cy="1888488"/>
      </dsp:txXfrm>
    </dsp:sp>
    <dsp:sp modelId="{6E75327E-B9D0-4AED-B32B-9F82CF0C7230}">
      <dsp:nvSpPr>
        <dsp:cNvPr id="0" name=""/>
        <dsp:cNvSpPr/>
      </dsp:nvSpPr>
      <dsp:spPr>
        <a:xfrm>
          <a:off x="6230488" y="1343070"/>
          <a:ext cx="2076916" cy="652469"/>
        </a:xfrm>
        <a:prstGeom prst="rect">
          <a:avLst/>
        </a:prstGeom>
        <a:solidFill>
          <a:schemeClr val="accent2">
            <a:hueOff val="-1884221"/>
            <a:satOff val="-2516"/>
            <a:lumOff val="149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0" rIns="2413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0,38млн.руб.</a:t>
          </a:r>
          <a:endParaRPr lang="ru-RU" sz="19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30488" y="1343070"/>
        <a:ext cx="1462617" cy="652469"/>
      </dsp:txXfrm>
    </dsp:sp>
    <dsp:sp modelId="{9992A042-F54D-4DD7-ADEB-D71FFC4C8AC4}">
      <dsp:nvSpPr>
        <dsp:cNvPr id="0" name=""/>
        <dsp:cNvSpPr/>
      </dsp:nvSpPr>
      <dsp:spPr>
        <a:xfrm>
          <a:off x="6998016" y="1775117"/>
          <a:ext cx="1453037" cy="90131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C6616-4CB8-4BE3-8548-E31AE1B6E409}">
      <dsp:nvSpPr>
        <dsp:cNvPr id="0" name=""/>
        <dsp:cNvSpPr/>
      </dsp:nvSpPr>
      <dsp:spPr>
        <a:xfrm>
          <a:off x="0" y="3628330"/>
          <a:ext cx="2351637" cy="119333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Обеспечение безопасности   жизнедеятельности населения в </a:t>
          </a:r>
          <a:r>
            <a:rPr lang="ru-RU" sz="1200" b="1" kern="1200" dirty="0" err="1" smtClean="0">
              <a:latin typeface="Times New Roman" pitchFamily="18" charset="0"/>
              <a:cs typeface="Times New Roman" pitchFamily="18" charset="0"/>
            </a:rPr>
            <a:t>Звениговском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 муниципальном районе на 2014-2018годы</a:t>
          </a:r>
          <a:r>
            <a:rPr lang="ru-RU" sz="1000" b="1" kern="1200" dirty="0" smtClean="0">
              <a:latin typeface="Times New Roman" pitchFamily="18" charset="0"/>
              <a:cs typeface="Times New Roman" pitchFamily="18" charset="0"/>
            </a:rPr>
            <a:t>"</a:t>
          </a:r>
          <a:endParaRPr lang="ru-RU" sz="1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961" y="3656291"/>
        <a:ext cx="2295715" cy="1165375"/>
      </dsp:txXfrm>
    </dsp:sp>
    <dsp:sp modelId="{5A83BDE4-6F15-4996-8447-3252066104D7}">
      <dsp:nvSpPr>
        <dsp:cNvPr id="0" name=""/>
        <dsp:cNvSpPr/>
      </dsp:nvSpPr>
      <dsp:spPr>
        <a:xfrm>
          <a:off x="37813" y="4583431"/>
          <a:ext cx="2075575" cy="652469"/>
        </a:xfrm>
        <a:prstGeom prst="rect">
          <a:avLst/>
        </a:prstGeom>
        <a:solidFill>
          <a:schemeClr val="accent2">
            <a:hueOff val="-2826331"/>
            <a:satOff val="-3774"/>
            <a:lumOff val="223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145,3 млн. руб.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813" y="4583431"/>
        <a:ext cx="1461672" cy="652469"/>
      </dsp:txXfrm>
    </dsp:sp>
    <dsp:sp modelId="{4396D708-99DE-47A4-A6EA-7649BF97225D}">
      <dsp:nvSpPr>
        <dsp:cNvPr id="0" name=""/>
        <dsp:cNvSpPr/>
      </dsp:nvSpPr>
      <dsp:spPr>
        <a:xfrm>
          <a:off x="1500606" y="4727446"/>
          <a:ext cx="1538895" cy="138006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00A419-B70D-4F8A-AABA-16E1F0B0421B}">
      <dsp:nvSpPr>
        <dsp:cNvPr id="0" name=""/>
        <dsp:cNvSpPr/>
      </dsp:nvSpPr>
      <dsp:spPr>
        <a:xfrm>
          <a:off x="3127328" y="3899410"/>
          <a:ext cx="1613053" cy="1895713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«Развитие муниципальной службы и информационно-телекоммуникационных технологий в </a:t>
          </a:r>
          <a:r>
            <a:rPr lang="ru-RU" sz="1100" b="1" kern="1200" dirty="0" err="1" smtClean="0">
              <a:latin typeface="Times New Roman" pitchFamily="18" charset="0"/>
              <a:cs typeface="Times New Roman" pitchFamily="18" charset="0"/>
            </a:rPr>
            <a:t>Звениговском</a:t>
          </a:r>
          <a:r>
            <a:rPr lang="ru-RU" sz="1100" b="1" kern="1200" dirty="0" smtClean="0">
              <a:latin typeface="Times New Roman" pitchFamily="18" charset="0"/>
              <a:cs typeface="Times New Roman" pitchFamily="18" charset="0"/>
            </a:rPr>
            <a:t> муниципальном районе на 2014 - 2018 годы"</a:t>
          </a:r>
          <a:endParaRPr lang="ru-RU" sz="1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65124" y="3937206"/>
        <a:ext cx="1537461" cy="1857917"/>
      </dsp:txXfrm>
    </dsp:sp>
    <dsp:sp modelId="{4C62C515-C911-4D1E-9E30-D8B16ECD944E}">
      <dsp:nvSpPr>
        <dsp:cNvPr id="0" name=""/>
        <dsp:cNvSpPr/>
      </dsp:nvSpPr>
      <dsp:spPr>
        <a:xfrm>
          <a:off x="3204795" y="5553285"/>
          <a:ext cx="1577074" cy="652469"/>
        </a:xfrm>
        <a:prstGeom prst="rect">
          <a:avLst/>
        </a:prstGeom>
        <a:solidFill>
          <a:schemeClr val="accent2">
            <a:hueOff val="-3768441"/>
            <a:satOff val="-5032"/>
            <a:lumOff val="298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0,09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04795" y="5553285"/>
        <a:ext cx="1110615" cy="652469"/>
      </dsp:txXfrm>
    </dsp:sp>
    <dsp:sp modelId="{983314D7-7F4A-414E-9177-A6901B673F67}">
      <dsp:nvSpPr>
        <dsp:cNvPr id="0" name=""/>
        <dsp:cNvSpPr/>
      </dsp:nvSpPr>
      <dsp:spPr>
        <a:xfrm>
          <a:off x="4510234" y="4925254"/>
          <a:ext cx="1505492" cy="1361289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174232-D6D8-4164-83C6-76DD5109F87D}">
      <dsp:nvSpPr>
        <dsp:cNvPr id="0" name=""/>
        <dsp:cNvSpPr/>
      </dsp:nvSpPr>
      <dsp:spPr>
        <a:xfrm>
          <a:off x="6164122" y="3287359"/>
          <a:ext cx="2161965" cy="188897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45720" rIns="15240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"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Развитие культуры, искусства и туризма в </a:t>
          </a:r>
          <a:r>
            <a:rPr lang="ru-RU" sz="1400" b="1" kern="1200" dirty="0" err="1" smtClean="0">
              <a:latin typeface="Times New Roman" pitchFamily="18" charset="0"/>
              <a:cs typeface="Times New Roman" pitchFamily="18" charset="0"/>
            </a:rPr>
            <a:t>Звениговском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 муниципальном районе на 2014-2018 годы» 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08383" y="3331620"/>
        <a:ext cx="2073443" cy="1844715"/>
      </dsp:txXfrm>
    </dsp:sp>
    <dsp:sp modelId="{CAD3D1E0-9994-4084-B295-BAE8A1940136}">
      <dsp:nvSpPr>
        <dsp:cNvPr id="0" name=""/>
        <dsp:cNvSpPr/>
      </dsp:nvSpPr>
      <dsp:spPr>
        <a:xfrm>
          <a:off x="6239302" y="4621502"/>
          <a:ext cx="2032705" cy="652469"/>
        </a:xfrm>
        <a:prstGeom prst="rect">
          <a:avLst/>
        </a:prstGeom>
        <a:solidFill>
          <a:schemeClr val="accent2">
            <a:hueOff val="-4710551"/>
            <a:satOff val="-6290"/>
            <a:lumOff val="372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64,1 млн. руб.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39302" y="4621502"/>
        <a:ext cx="1431482" cy="652469"/>
      </dsp:txXfrm>
    </dsp:sp>
    <dsp:sp modelId="{43B1373C-F200-461E-B3D9-B5C6218596DE}">
      <dsp:nvSpPr>
        <dsp:cNvPr id="0" name=""/>
        <dsp:cNvSpPr/>
      </dsp:nvSpPr>
      <dsp:spPr>
        <a:xfrm>
          <a:off x="7378959" y="4847037"/>
          <a:ext cx="1265038" cy="1211024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0.32675</cdr:x>
      <cdr:y>0.57208</cdr:y>
    </cdr:from>
    <cdr:to>
      <cdr:x>0.41739</cdr:x>
      <cdr:y>0.66137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2705791" y="2366880"/>
          <a:ext cx="750593" cy="369424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50,8%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0.69565</cdr:x>
      <cdr:y>0.59175</cdr:y>
    </cdr:from>
    <cdr:to>
      <cdr:x>0.79108</cdr:x>
      <cdr:y>0.67067</cdr:y>
    </cdr:to>
    <cdr:sp macro="" textlink="">
      <cdr:nvSpPr>
        <cdr:cNvPr id="3" name="Скругленный прямоугольник 2"/>
        <cdr:cNvSpPr/>
      </cdr:nvSpPr>
      <cdr:spPr>
        <a:xfrm xmlns:a="http://schemas.openxmlformats.org/drawingml/2006/main">
          <a:off x="5760640" y="2448272"/>
          <a:ext cx="790212" cy="32651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52,3%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0.499</cdr:x>
      <cdr:y>0.50025</cdr:y>
    </cdr:from>
    <cdr:to>
      <cdr:x>0.5085</cdr:x>
      <cdr:y>0.598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65553" y="2048899"/>
          <a:ext cx="37597" cy="181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36576" tIns="50292" rIns="36576" bIns="50292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800" b="1" i="0" strike="noStrike">
              <a:solidFill>
                <a:srgbClr val="FF6600"/>
              </a:solidFill>
              <a:latin typeface="Arial Black"/>
            </a:rPr>
            <a:t>  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0.499</cdr:x>
      <cdr:y>0.50025</cdr:y>
    </cdr:from>
    <cdr:to>
      <cdr:x>0.5085</cdr:x>
      <cdr:y>0.598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65553" y="2048899"/>
          <a:ext cx="37597" cy="181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36576" tIns="50292" rIns="36576" bIns="50292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800" b="1" i="0" strike="noStrike">
              <a:solidFill>
                <a:srgbClr val="FF6600"/>
              </a:solidFill>
              <a:latin typeface="Arial Black"/>
            </a:rPr>
            <a:t>  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0.499</cdr:x>
      <cdr:y>0.50025</cdr:y>
    </cdr:from>
    <cdr:to>
      <cdr:x>0.5085</cdr:x>
      <cdr:y>0.598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65553" y="2048899"/>
          <a:ext cx="37597" cy="181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36576" tIns="50292" rIns="36576" bIns="50292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800" b="1" i="0" strike="noStrike">
              <a:solidFill>
                <a:srgbClr val="FF6600"/>
              </a:solidFill>
              <a:latin typeface="Arial Black"/>
            </a:rPr>
            <a:t> 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5D4D4-CABE-4CCB-8C32-52AF355006E8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CEDAA-3877-4A29-8D03-042DBA8DC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298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0CA4B9-03C3-4757-988C-DDFA098BB36E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FA2B0E-F574-46EC-AE96-028A36C83315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FA2B0E-F574-46EC-AE96-028A36C83315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2CDFF77B-9983-46EF-A4EB-399F5AB232F8}" type="slidenum">
              <a:rPr lang="ru-RU">
                <a:solidFill>
                  <a:prstClr val="black"/>
                </a:solidFill>
                <a:latin typeface="Arial" pitchFamily="34" charset="0"/>
              </a:rPr>
              <a:pPr eaLnBrk="1" hangingPunct="1"/>
              <a:t>19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EDAA-3877-4A29-8D03-042DBA8DC60B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F03FE8-F3A9-49A4-8109-999EAC17EC63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53ACE7A-883C-4A4C-BEBF-6A6387EFBA49}" type="slidenum">
              <a:rPr lang="ru-RU" sz="1200">
                <a:latin typeface="Arial" pitchFamily="34" charset="0"/>
              </a:rPr>
              <a:pPr algn="r"/>
              <a:t>5</a:t>
            </a:fld>
            <a:endParaRPr lang="ru-RU" sz="1200">
              <a:latin typeface="Arial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	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A7904B-7A89-4DDF-84FC-7F5553A00DF5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2F2567-947C-4F3D-B61F-7DDC02EBD61F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0FDB97-116E-406E-A031-D6C0AA2953B7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EDAA-3877-4A29-8D03-042DBA8DC60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FA2B0E-F574-46EC-AE96-028A36C83315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EDAA-3877-4A29-8D03-042DBA8DC60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C050B-5CA4-4B29-B3E4-BDCADDAE0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791AB-E263-4910-BD27-23EB54842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A5C20-3985-4A54-8174-BF29C530C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BF43B8-6DDE-49C8-89FA-86102E1E4F05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C3FE93-58FD-4C93-AC2D-6FAA18F24EF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8971D-511E-412E-A37D-63DA06B909B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7929FC-FE3B-431A-8034-D25D85C087D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9A834E-7349-4F02-8E43-FE6E8BC1649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DF57C-E941-4436-830E-2018817F5B2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A9036-9134-4004-BB11-F379E65E601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58A54-8D35-416A-9847-A6CC37328A9E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67470C-E3C8-4C53-BEDE-7FD28EE5EE4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71BCA-7651-449C-ABDC-763287883D0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7004AB-E97A-4FB2-A7AC-6834450A8A3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7CC1B-CE93-4335-A201-164B497E08F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5171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BF43B8-6DDE-49C8-89FA-86102E1E4F05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C3FE93-58FD-4C93-AC2D-6FAA18F24EF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8971D-511E-412E-A37D-63DA06B909B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7929FC-FE3B-431A-8034-D25D85C087D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9A834E-7349-4F02-8E43-FE6E8BC1649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DF57C-E941-4436-830E-2018817F5B2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A9036-9134-4004-BB11-F379E65E601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58A54-8D35-416A-9847-A6CC37328A9E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67470C-E3C8-4C53-BEDE-7FD28EE5EE4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71BCA-7651-449C-ABDC-763287883D0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7004AB-E97A-4FB2-A7AC-6834450A8A3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0319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732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27675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4912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030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2443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7499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9449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0892939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8722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2650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5996C-DF24-4C30-AFAD-200F4CBDA5F6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81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0" r:id="rId1"/>
    <p:sldLayoutId id="2147484261" r:id="rId2"/>
    <p:sldLayoutId id="2147484262" r:id="rId3"/>
    <p:sldLayoutId id="2147484263" r:id="rId4"/>
    <p:sldLayoutId id="2147484264" r:id="rId5"/>
    <p:sldLayoutId id="2147484265" r:id="rId6"/>
    <p:sldLayoutId id="2147484266" r:id="rId7"/>
    <p:sldLayoutId id="2147484267" r:id="rId8"/>
    <p:sldLayoutId id="2147484268" r:id="rId9"/>
    <p:sldLayoutId id="2147484269" r:id="rId10"/>
    <p:sldLayoutId id="2147484270" r:id="rId11"/>
    <p:sldLayoutId id="2147484271" r:id="rId12"/>
    <p:sldLayoutId id="2147484272" r:id="rId13"/>
    <p:sldLayoutId id="214748434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9" r:id="rId1"/>
    <p:sldLayoutId id="2147484290" r:id="rId2"/>
    <p:sldLayoutId id="2147484291" r:id="rId3"/>
    <p:sldLayoutId id="2147484292" r:id="rId4"/>
    <p:sldLayoutId id="2147484293" r:id="rId5"/>
    <p:sldLayoutId id="2147484294" r:id="rId6"/>
    <p:sldLayoutId id="2147484295" r:id="rId7"/>
    <p:sldLayoutId id="2147484296" r:id="rId8"/>
    <p:sldLayoutId id="2147484297" r:id="rId9"/>
    <p:sldLayoutId id="2147484298" r:id="rId10"/>
    <p:sldLayoutId id="2147484299" r:id="rId11"/>
    <p:sldLayoutId id="21474843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893D935-8C4C-47E3-9905-D5D03FBC7C59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251889F-6660-4670-8501-6D96FF5E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32" r:id="rId2"/>
    <p:sldLayoutId id="2147484333" r:id="rId3"/>
    <p:sldLayoutId id="2147484334" r:id="rId4"/>
    <p:sldLayoutId id="2147484335" r:id="rId5"/>
    <p:sldLayoutId id="2147484336" r:id="rId6"/>
    <p:sldLayoutId id="2147484337" r:id="rId7"/>
    <p:sldLayoutId id="2147484338" r:id="rId8"/>
    <p:sldLayoutId id="2147484339" r:id="rId9"/>
    <p:sldLayoutId id="2147484340" r:id="rId10"/>
    <p:sldLayoutId id="214748434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5612BA-AE69-4D42-B177-C87439102382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14.12.2015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DA23935-9159-4276-89A6-A3E83AD680BD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58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4" r:id="rId1"/>
    <p:sldLayoutId id="2147484345" r:id="rId2"/>
    <p:sldLayoutId id="2147484346" r:id="rId3"/>
    <p:sldLayoutId id="2147484347" r:id="rId4"/>
    <p:sldLayoutId id="2147484348" r:id="rId5"/>
    <p:sldLayoutId id="2147484349" r:id="rId6"/>
    <p:sldLayoutId id="2147484350" r:id="rId7"/>
    <p:sldLayoutId id="2147484351" r:id="rId8"/>
    <p:sldLayoutId id="2147484352" r:id="rId9"/>
    <p:sldLayoutId id="2147484353" r:id="rId10"/>
    <p:sldLayoutId id="2147484354" r:id="rId11"/>
    <p:sldLayoutId id="214748435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2.emf"/><Relationship Id="rId4" Type="http://schemas.openxmlformats.org/officeDocument/2006/relationships/oleObject" Target="../embeddings/_____Microsoft_Excel_97-20035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3.emf"/><Relationship Id="rId4" Type="http://schemas.openxmlformats.org/officeDocument/2006/relationships/oleObject" Target="../embeddings/_____Microsoft_Excel_97-20036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4.emf"/><Relationship Id="rId4" Type="http://schemas.openxmlformats.org/officeDocument/2006/relationships/oleObject" Target="../embeddings/_____Microsoft_Excel_97-20037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5.emf"/><Relationship Id="rId4" Type="http://schemas.openxmlformats.org/officeDocument/2006/relationships/oleObject" Target="../embeddings/_____Microsoft_Excel_97-20038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6.emf"/><Relationship Id="rId4" Type="http://schemas.openxmlformats.org/officeDocument/2006/relationships/oleObject" Target="../embeddings/_____Microsoft_Excel_97-20039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_____Microsoft_Excel_97-200311.xls"/><Relationship Id="rId5" Type="http://schemas.openxmlformats.org/officeDocument/2006/relationships/image" Target="../media/image17.png"/><Relationship Id="rId4" Type="http://schemas.openxmlformats.org/officeDocument/2006/relationships/oleObject" Target="../embeddings/_____Microsoft_Excel_97-200310.xls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oleObject" Target="../embeddings/_____Microsoft_Excel_97-2003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E56E5-5D1F-4CF8-A71F-98EEC089E0BC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27584" y="1196975"/>
            <a:ext cx="7416824" cy="1871986"/>
          </a:xfrm>
        </p:spPr>
        <p:txBody>
          <a:bodyPr anchor="b">
            <a:normAutofit fontScale="90000"/>
          </a:bodyPr>
          <a:lstStyle/>
          <a:p>
            <a:pPr algn="ctr" eaLnBrk="1" hangingPunct="1">
              <a:defRPr/>
            </a:pPr>
            <a:r>
              <a:rPr lang="ru-RU" sz="6000" dirty="0" smtClean="0">
                <a:solidFill>
                  <a:schemeClr val="tx1"/>
                </a:solidFill>
              </a:rPr>
              <a:t>ПРОЕКТ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бюджета на 2016 год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554038" y="3068960"/>
            <a:ext cx="7978775" cy="264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latin typeface="Arial" pitchFamily="34" charset="0"/>
              </a:rPr>
              <a:t>МУНИЦИПАЛЬНОГО ОБРАЗОВАНИЯ </a:t>
            </a:r>
            <a:br>
              <a:rPr lang="ru-RU" sz="2800" b="1" dirty="0">
                <a:latin typeface="Arial" pitchFamily="34" charset="0"/>
              </a:rPr>
            </a:br>
            <a:r>
              <a:rPr lang="ru-RU" sz="2800" b="1" dirty="0">
                <a:latin typeface="Arial" pitchFamily="34" charset="0"/>
              </a:rPr>
              <a:t>«ЗВЕНИГОВСКИЙ </a:t>
            </a:r>
          </a:p>
          <a:p>
            <a:pPr algn="ctr"/>
            <a:r>
              <a:rPr lang="ru-RU" sz="2800" b="1" dirty="0">
                <a:latin typeface="Arial" pitchFamily="34" charset="0"/>
              </a:rPr>
              <a:t>МУНИЦИПАЛЬНЫЙ РАЙОН»</a:t>
            </a:r>
          </a:p>
        </p:txBody>
      </p:sp>
      <p:pic>
        <p:nvPicPr>
          <p:cNvPr id="2068" name="Picture 20" descr="логотип района"/>
          <p:cNvPicPr>
            <a:picLocks noChangeAspect="1" noChangeArrowheads="1"/>
          </p:cNvPicPr>
          <p:nvPr/>
        </p:nvPicPr>
        <p:blipFill>
          <a:blip r:embed="rId3">
            <a:lum contrast="6000"/>
          </a:blip>
          <a:srcRect/>
          <a:stretch>
            <a:fillRect/>
          </a:stretch>
        </p:blipFill>
        <p:spPr bwMode="auto">
          <a:xfrm>
            <a:off x="7643813" y="333375"/>
            <a:ext cx="1071562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0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78579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       Налог на доходы физических лиц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714348" y="1714488"/>
          <a:ext cx="10306050" cy="533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61" name="Worksheet" r:id="rId3" imgW="10029713" imgH="5191083" progId="Excel.Sheet.8">
                  <p:embed/>
                </p:oleObj>
              </mc:Choice>
              <mc:Fallback>
                <p:oleObj name="Worksheet" r:id="rId3" imgW="10029713" imgH="5191083" progId="Excel.Shee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1714488"/>
                        <a:ext cx="10306050" cy="5335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3000364" y="2857496"/>
            <a:ext cx="11430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130 089</a:t>
            </a:r>
            <a:endParaRPr lang="ru-RU" sz="16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4786314" y="2500306"/>
            <a:ext cx="2357454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ru-RU" sz="1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134107</a:t>
            </a:r>
            <a:endParaRPr lang="ru-RU" sz="16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73F1A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H="1">
            <a:off x="3286116" y="3571876"/>
            <a:ext cx="1785950" cy="1143008"/>
          </a:xfrm>
          <a:prstGeom prst="line">
            <a:avLst/>
          </a:prstGeom>
          <a:noFill/>
          <a:ln w="57150">
            <a:solidFill>
              <a:srgbClr val="33CCCC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5062538" y="714356"/>
            <a:ext cx="13684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</a:rPr>
              <a:t>тыс.рублей</a:t>
            </a: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8820150" y="6453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DDDDDD"/>
                </a:solidFill>
                <a:latin typeface="Times New Roman" pitchFamily="18" charset="0"/>
              </a:rPr>
              <a:t>5</a:t>
            </a:r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 rot="19617653">
            <a:off x="3677984" y="3292487"/>
            <a:ext cx="15476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+ 4018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765175"/>
          </a:xfrm>
          <a:noFill/>
        </p:spPr>
        <p:txBody>
          <a:bodyPr>
            <a:normAutofit fontScale="90000"/>
          </a:bodyPr>
          <a:lstStyle/>
          <a:p>
            <a:r>
              <a:rPr lang="ru-RU" sz="3200" b="1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200" b="1" smtClean="0">
                <a:solidFill>
                  <a:schemeClr val="tx1"/>
                </a:solidFill>
                <a:effectLst/>
                <a:latin typeface="Times New Roman" pitchFamily="18" charset="0"/>
              </a:rPr>
              <a:t>Единый налог на вмененный доход</a:t>
            </a:r>
            <a:br>
              <a:rPr lang="ru-RU" sz="3200" b="1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ru-RU" sz="3200" b="1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128588" y="860425"/>
          <a:ext cx="9682162" cy="564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85" name="Worksheet" r:id="rId3" imgW="9420113" imgH="5495973" progId="Excel.Sheet.8">
                  <p:embed/>
                </p:oleObj>
              </mc:Choice>
              <mc:Fallback>
                <p:oleObj name="Worksheet" r:id="rId3" imgW="9420113" imgH="5495973" progId="Excel.Shee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8" y="860425"/>
                        <a:ext cx="9682162" cy="564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214546" y="4568825"/>
            <a:ext cx="1643074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11 065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4714876" y="4022725"/>
            <a:ext cx="12858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13 200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7590" name="AutoShape 6"/>
          <p:cNvSpPr>
            <a:spLocks noChangeArrowheads="1"/>
          </p:cNvSpPr>
          <p:nvPr/>
        </p:nvSpPr>
        <p:spPr bwMode="auto">
          <a:xfrm>
            <a:off x="6929454" y="1428736"/>
            <a:ext cx="2428892" cy="1857388"/>
          </a:xfrm>
          <a:prstGeom prst="wedgeRectCallout">
            <a:avLst>
              <a:gd name="adj1" fmla="val -78819"/>
              <a:gd name="adj2" fmla="val 89627"/>
            </a:avLst>
          </a:prstGeom>
          <a:solidFill>
            <a:srgbClr val="FFCC99"/>
          </a:solid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endParaRPr lang="ru-RU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defRPr/>
            </a:pPr>
            <a:r>
              <a:rPr lang="ru-RU" sz="1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Ожидаемое поступление    </a:t>
            </a:r>
          </a:p>
          <a:p>
            <a:pPr>
              <a:defRPr/>
            </a:pPr>
            <a:r>
              <a:rPr lang="ru-RU" sz="1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налога в 2015 году   </a:t>
            </a:r>
          </a:p>
          <a:p>
            <a:pPr>
              <a:defRPr/>
            </a:pPr>
            <a:r>
              <a:rPr lang="ru-RU" sz="1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12700 т.р.</a:t>
            </a:r>
          </a:p>
          <a:p>
            <a:pPr>
              <a:defRPr/>
            </a:pPr>
            <a:endParaRPr lang="ru-RU" sz="1400" b="1" dirty="0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defRPr/>
            </a:pPr>
            <a:r>
              <a:rPr lang="ru-RU" sz="1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Прогноз 2016 года  13200 т.р.  Рост к оценке 2015 г. 104%</a:t>
            </a:r>
            <a:endParaRPr lang="ru-RU" sz="14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>
            <a:off x="3071802" y="3071810"/>
            <a:ext cx="2286016" cy="1428759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619250" y="1557338"/>
            <a:ext cx="1209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Times New Roman" pitchFamily="18" charset="0"/>
              </a:rPr>
              <a:t>тыс. рублей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8820150" y="6453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DDDDDD"/>
                </a:solidFill>
                <a:latin typeface="Times New Roman" pitchFamily="18" charset="0"/>
              </a:rPr>
              <a:t>6</a:t>
            </a:r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 rot="19617653">
            <a:off x="3677984" y="3292487"/>
            <a:ext cx="15476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+ 2135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4290"/>
            <a:ext cx="9144000" cy="714380"/>
          </a:xfrm>
          <a:noFill/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    Акцизы на нефтепродукты</a:t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ru-RU" sz="3200" b="1" dirty="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0" y="1714488"/>
          <a:ext cx="10434638" cy="580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09" name="Worksheet" r:id="rId3" imgW="10039395" imgH="5591342" progId="Excel.Sheet.8">
                  <p:embed/>
                </p:oleObj>
              </mc:Choice>
              <mc:Fallback>
                <p:oleObj name="Worksheet" r:id="rId3" imgW="10039395" imgH="5591342" progId="Excel.Shee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14488"/>
                        <a:ext cx="10434638" cy="580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000232" y="4643446"/>
            <a:ext cx="135732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</a:rPr>
              <a:t>4624</a:t>
            </a:r>
            <a:endParaRPr lang="ru-RU" sz="2000" dirty="0">
              <a:solidFill>
                <a:srgbClr val="FFFF00"/>
              </a:solidFill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4643438" y="4946053"/>
            <a:ext cx="9286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</a:rPr>
              <a:t>5344</a:t>
            </a:r>
            <a:endParaRPr lang="ru-RU" sz="2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>
            <a:off x="2928926" y="4857760"/>
            <a:ext cx="2143140" cy="1000132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619250" y="1557338"/>
            <a:ext cx="1209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Times New Roman" pitchFamily="18" charset="0"/>
              </a:rPr>
              <a:t>тыс. рублей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8820150" y="6453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DDDDDD"/>
                </a:solidFill>
                <a:latin typeface="Times New Roman" pitchFamily="18" charset="0"/>
              </a:rPr>
              <a:t>6</a:t>
            </a:r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9386981" flipV="1">
            <a:off x="3164656" y="4585647"/>
            <a:ext cx="21605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</a:rPr>
              <a:t>+ 720 т.руб</a:t>
            </a:r>
            <a:r>
              <a:rPr lang="ru-RU" dirty="0">
                <a:latin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Плата за негативные воздействия на окружающую среду</a:t>
            </a:r>
          </a:p>
        </p:txBody>
      </p:sp>
      <p:graphicFrame>
        <p:nvGraphicFramePr>
          <p:cNvPr id="28675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714348" y="1000108"/>
          <a:ext cx="5327650" cy="553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33" name="Worksheet" r:id="rId4" imgW="7429590" imgH="7724851" progId="Excel.Sheet.8">
                  <p:embed/>
                </p:oleObj>
              </mc:Choice>
              <mc:Fallback>
                <p:oleObj name="Worksheet" r:id="rId4" imgW="7429590" imgH="7724851" progId="Excel.Sheet.8">
                  <p:embed/>
                  <p:pic>
                    <p:nvPicPr>
                      <p:cNvPr id="0" name="Picture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1000108"/>
                        <a:ext cx="5327650" cy="5538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6" name="AutoShape 4"/>
          <p:cNvSpPr>
            <a:spLocks noGrp="1" noChangeArrowheads="1"/>
          </p:cNvSpPr>
          <p:nvPr>
            <p:ph type="body" sz="half" idx="2"/>
          </p:nvPr>
        </p:nvSpPr>
        <p:spPr>
          <a:xfrm>
            <a:off x="6000761" y="692150"/>
            <a:ext cx="2928957" cy="2308222"/>
          </a:xfrm>
          <a:prstGeom prst="homePlate">
            <a:avLst>
              <a:gd name="adj" fmla="val 25000"/>
            </a:avLst>
          </a:prstGeom>
          <a:noFill/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000" dirty="0" smtClean="0">
                <a:effectLst/>
              </a:rPr>
              <a:t>              </a:t>
            </a:r>
            <a:endParaRPr lang="ru-RU" sz="2800" b="1" dirty="0" smtClean="0">
              <a:effectLst/>
            </a:endParaRPr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H="1" flipV="1">
            <a:off x="2786051" y="3428999"/>
            <a:ext cx="1928826" cy="1987555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 type="oval" w="med" len="med"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 rot="10800000" flipV="1">
            <a:off x="0" y="620713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dirty="0" smtClean="0">
                <a:latin typeface="Times New Roman" pitchFamily="18" charset="0"/>
              </a:rPr>
              <a:t>тыс. </a:t>
            </a:r>
            <a:r>
              <a:rPr lang="ru-RU" sz="1600" dirty="0">
                <a:latin typeface="Times New Roman" pitchFamily="18" charset="0"/>
              </a:rPr>
              <a:t>рублей</a:t>
            </a:r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8748713" y="6453188"/>
            <a:ext cx="395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6143637" y="892175"/>
            <a:ext cx="300036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/>
              <a:t>Снижение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поступлений на </a:t>
            </a:r>
          </a:p>
          <a:p>
            <a:pPr>
              <a:defRPr/>
            </a:pPr>
            <a:r>
              <a:rPr lang="ru-RU" dirty="0" smtClean="0"/>
              <a:t>659  </a:t>
            </a:r>
            <a:r>
              <a:rPr lang="ru-RU" dirty="0"/>
              <a:t>тыс.рублей 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Причина – </a:t>
            </a:r>
            <a:r>
              <a:rPr lang="ru-RU" dirty="0" smtClean="0"/>
              <a:t>изменение порядка уплаты   налога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( ранее отчетным периодом был квартал, с 2016 года -  год)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В 2016 году поступит налог исчисленный за 2015 год за минусом авансовых платежей за три квартала 2015 г.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3735339" flipV="1">
            <a:off x="3045986" y="3998378"/>
            <a:ext cx="2115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</a:rPr>
              <a:t>- 659 т.руб</a:t>
            </a:r>
            <a:r>
              <a:rPr lang="ru-RU" dirty="0">
                <a:latin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857420" y="142852"/>
            <a:ext cx="6858048" cy="622323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</a:rPr>
              <a:t>                                Аренда земли</a:t>
            </a:r>
          </a:p>
        </p:txBody>
      </p:sp>
      <p:graphicFrame>
        <p:nvGraphicFramePr>
          <p:cNvPr id="29699" name="Object 2"/>
          <p:cNvGraphicFramePr>
            <a:graphicFrameLocks noChangeAspect="1"/>
          </p:cNvGraphicFramePr>
          <p:nvPr/>
        </p:nvGraphicFramePr>
        <p:xfrm>
          <a:off x="357158" y="857232"/>
          <a:ext cx="10082213" cy="519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7" name="Worksheet" r:id="rId4" imgW="9429795" imgH="4857654" progId="Excel.Sheet.8">
                  <p:embed/>
                </p:oleObj>
              </mc:Choice>
              <mc:Fallback>
                <p:oleObj name="Worksheet" r:id="rId4" imgW="9429795" imgH="4857654" progId="Excel.Shee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857232"/>
                        <a:ext cx="10082213" cy="5197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2285984" y="3411538"/>
            <a:ext cx="129224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1677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4714876" y="3214686"/>
            <a:ext cx="150019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1700</a:t>
            </a: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>
            <a:off x="3428992" y="3786190"/>
            <a:ext cx="1928826" cy="928694"/>
          </a:xfrm>
          <a:prstGeom prst="line">
            <a:avLst/>
          </a:prstGeom>
          <a:noFill/>
          <a:ln w="57150">
            <a:solidFill>
              <a:srgbClr val="33CCCC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447" name="AutoShape 7"/>
          <p:cNvSpPr>
            <a:spLocks noChangeArrowheads="1"/>
          </p:cNvSpPr>
          <p:nvPr/>
        </p:nvSpPr>
        <p:spPr bwMode="auto">
          <a:xfrm>
            <a:off x="6516688" y="1341439"/>
            <a:ext cx="2232025" cy="1516058"/>
          </a:xfrm>
          <a:prstGeom prst="wedgeRectCallout">
            <a:avLst>
              <a:gd name="adj1" fmla="val -101495"/>
              <a:gd name="adj2" fmla="val -26838"/>
            </a:avLst>
          </a:prstGeom>
          <a:solidFill>
            <a:srgbClr val="66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Увеличение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поступлений 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на 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23 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тыс. рублей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5072066" y="981075"/>
            <a:ext cx="13668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</a:rPr>
              <a:t>тыс.рублей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8820150" y="6453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DDDDDD"/>
                </a:solidFill>
                <a:latin typeface="Times New Roman" pitchFamily="18" charset="0"/>
              </a:rPr>
              <a:t>5</a:t>
            </a:r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       Аренда имущества</a:t>
            </a:r>
          </a:p>
        </p:txBody>
      </p:sp>
      <p:graphicFrame>
        <p:nvGraphicFramePr>
          <p:cNvPr id="28675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785786" y="785794"/>
          <a:ext cx="5251450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81" name="Worksheet" r:id="rId4" imgW="7457918" imgH="7781928" progId="Excel.Sheet.8">
                  <p:embed/>
                </p:oleObj>
              </mc:Choice>
              <mc:Fallback>
                <p:oleObj name="Worksheet" r:id="rId4" imgW="7457918" imgH="7781928" progId="Excel.Sheet.8">
                  <p:embed/>
                  <p:pic>
                    <p:nvPicPr>
                      <p:cNvPr id="0" name="Picture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785794"/>
                        <a:ext cx="5251450" cy="548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6" name="AutoShape 4"/>
          <p:cNvSpPr>
            <a:spLocks noGrp="1" noChangeArrowheads="1"/>
          </p:cNvSpPr>
          <p:nvPr>
            <p:ph type="body" sz="half" idx="2"/>
          </p:nvPr>
        </p:nvSpPr>
        <p:spPr>
          <a:xfrm>
            <a:off x="6000761" y="692150"/>
            <a:ext cx="2928957" cy="2308222"/>
          </a:xfrm>
          <a:prstGeom prst="homePlate">
            <a:avLst>
              <a:gd name="adj" fmla="val 25000"/>
            </a:avLst>
          </a:prstGeom>
          <a:noFill/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000" dirty="0" smtClean="0">
                <a:effectLst/>
              </a:rPr>
              <a:t>              </a:t>
            </a:r>
            <a:endParaRPr lang="ru-RU" sz="2800" b="1" dirty="0" smtClean="0">
              <a:effectLst/>
            </a:endParaRPr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H="1" flipV="1">
            <a:off x="2571736" y="4214818"/>
            <a:ext cx="2071702" cy="714380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ot"/>
            <a:round/>
            <a:headEnd type="oval" w="med" len="med"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 rot="10800000" flipV="1">
            <a:off x="357157" y="620713"/>
            <a:ext cx="1357321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1600" dirty="0" smtClean="0">
                <a:latin typeface="Times New Roman" pitchFamily="18" charset="0"/>
              </a:rPr>
              <a:t>тыс. </a:t>
            </a:r>
            <a:r>
              <a:rPr lang="ru-RU" sz="1600" dirty="0">
                <a:latin typeface="Times New Roman" pitchFamily="18" charset="0"/>
              </a:rPr>
              <a:t>рублей</a:t>
            </a:r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8748713" y="6453188"/>
            <a:ext cx="395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1983931" flipV="1">
            <a:off x="3045986" y="3998378"/>
            <a:ext cx="2115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</a:rPr>
              <a:t>- 43 т.руб</a:t>
            </a:r>
            <a:r>
              <a:rPr lang="ru-RU" dirty="0">
                <a:latin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857420" y="142852"/>
            <a:ext cx="6858048" cy="622323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                                            Штрафные санкции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9699" name="Object 2"/>
          <p:cNvGraphicFramePr>
            <a:graphicFrameLocks noChangeAspect="1"/>
          </p:cNvGraphicFramePr>
          <p:nvPr/>
        </p:nvGraphicFramePr>
        <p:xfrm>
          <a:off x="428596" y="857232"/>
          <a:ext cx="9734550" cy="519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5" name="Worksheet" r:id="rId4" imgW="9105990" imgH="4857654" progId="Excel.Sheet.8">
                  <p:embed/>
                </p:oleObj>
              </mc:Choice>
              <mc:Fallback>
                <p:oleObj name="Worksheet" r:id="rId4" imgW="9105990" imgH="4857654" progId="Excel.Shee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857232"/>
                        <a:ext cx="9734550" cy="5197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1571603" y="3411538"/>
            <a:ext cx="200662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   </a:t>
            </a:r>
            <a:r>
              <a:rPr lang="ru-RU" sz="2400" dirty="0" smtClean="0">
                <a:latin typeface="Arial" pitchFamily="34" charset="0"/>
              </a:rPr>
              <a:t>2230</a:t>
            </a:r>
            <a:endParaRPr lang="ru-RU" sz="2400" dirty="0">
              <a:latin typeface="Arial" pitchFamily="34" charset="0"/>
            </a:endParaRP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3779838" y="3643314"/>
            <a:ext cx="18002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 </a:t>
            </a:r>
            <a:r>
              <a:rPr lang="ru-RU" sz="2400" dirty="0" smtClean="0">
                <a:latin typeface="Arial" pitchFamily="34" charset="0"/>
              </a:rPr>
              <a:t>1850</a:t>
            </a:r>
            <a:endParaRPr lang="ru-RU" sz="2400" dirty="0"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>
            <a:off x="2714612" y="4143380"/>
            <a:ext cx="2357454" cy="500066"/>
          </a:xfrm>
          <a:prstGeom prst="line">
            <a:avLst/>
          </a:prstGeom>
          <a:noFill/>
          <a:ln w="57150">
            <a:solidFill>
              <a:srgbClr val="33CCCC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447" name="AutoShape 7"/>
          <p:cNvSpPr>
            <a:spLocks noChangeArrowheads="1"/>
          </p:cNvSpPr>
          <p:nvPr/>
        </p:nvSpPr>
        <p:spPr bwMode="auto">
          <a:xfrm>
            <a:off x="6357950" y="1341439"/>
            <a:ext cx="2390763" cy="1944686"/>
          </a:xfrm>
          <a:prstGeom prst="wedgeRectCallout">
            <a:avLst>
              <a:gd name="adj1" fmla="val -101495"/>
              <a:gd name="adj2" fmla="val -26838"/>
            </a:avLst>
          </a:prstGeom>
          <a:solidFill>
            <a:srgbClr val="66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Ожидаемое поступление 1750 тыс.руб.</a:t>
            </a:r>
          </a:p>
          <a:p>
            <a:pPr algn="ctr">
              <a:defRPr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Прогноз на 2016 г.-1850 тыс.руб.   </a:t>
            </a:r>
          </a:p>
          <a:p>
            <a:pPr algn="ctr">
              <a:defRPr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1547813" y="981075"/>
            <a:ext cx="4891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0000"/>
                </a:solidFill>
                <a:latin typeface="Times New Roman" pitchFamily="18" charset="0"/>
              </a:rPr>
              <a:t>тыс.рублей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8820150" y="6453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DDDDDD"/>
                </a:solidFill>
                <a:latin typeface="Times New Roman" pitchFamily="18" charset="0"/>
              </a:rPr>
              <a:t>5</a:t>
            </a:r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0168808" flipV="1">
            <a:off x="3016299" y="3904798"/>
            <a:ext cx="2115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</a:rPr>
              <a:t>- 380 т.руб</a:t>
            </a:r>
            <a:r>
              <a:rPr lang="ru-RU" dirty="0">
                <a:latin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857420" y="142852"/>
            <a:ext cx="6858048" cy="622323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                                            Продажа имущества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9699" name="Object 2"/>
          <p:cNvGraphicFramePr>
            <a:graphicFrameLocks noChangeAspect="1"/>
          </p:cNvGraphicFramePr>
          <p:nvPr/>
        </p:nvGraphicFramePr>
        <p:xfrm>
          <a:off x="1000100" y="1074942"/>
          <a:ext cx="9864723" cy="504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29" name="Worksheet" r:id="rId4" imgW="9496492" imgH="4857654" progId="Excel.Sheet.8">
                  <p:embed/>
                </p:oleObj>
              </mc:Choice>
              <mc:Fallback>
                <p:oleObj name="Worksheet" r:id="rId4" imgW="9496492" imgH="4857654" progId="Excel.Shee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1074942"/>
                        <a:ext cx="9864723" cy="50496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3286116" y="1571613"/>
            <a:ext cx="11430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      </a:t>
            </a:r>
          </a:p>
          <a:p>
            <a:pPr>
              <a:spcBef>
                <a:spcPct val="50000"/>
              </a:spcBef>
              <a:defRPr/>
            </a:pPr>
            <a:r>
              <a:rPr lang="ru-RU" sz="2400" dirty="0" smtClean="0">
                <a:latin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</a:rPr>
              <a:t>7000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5143504" y="2285992"/>
            <a:ext cx="14287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       </a:t>
            </a:r>
          </a:p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</a:t>
            </a:r>
            <a:r>
              <a:rPr lang="ru-RU" dirty="0" smtClean="0">
                <a:latin typeface="Arial" pitchFamily="34" charset="0"/>
              </a:rPr>
              <a:t>16443,8</a:t>
            </a:r>
            <a:endParaRPr lang="ru-RU" dirty="0">
              <a:latin typeface="Arial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 flipV="1">
            <a:off x="3857620" y="3143248"/>
            <a:ext cx="1785950" cy="1071570"/>
          </a:xfrm>
          <a:prstGeom prst="line">
            <a:avLst/>
          </a:prstGeom>
          <a:noFill/>
          <a:ln w="57150">
            <a:solidFill>
              <a:srgbClr val="33CCCC"/>
            </a:solidFill>
            <a:round/>
            <a:headEnd type="oval" w="med" len="med"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1547813" y="981075"/>
            <a:ext cx="4891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0000"/>
                </a:solidFill>
                <a:latin typeface="Times New Roman" pitchFamily="18" charset="0"/>
              </a:rPr>
              <a:t>тыс.рублей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8820150" y="6453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DDDDDD"/>
                </a:solidFill>
                <a:latin typeface="Times New Roman" pitchFamily="18" charset="0"/>
              </a:rPr>
              <a:t>5</a:t>
            </a:r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2740290" flipV="1">
            <a:off x="3565745" y="3177410"/>
            <a:ext cx="2115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</a:rPr>
              <a:t>+ 9 443,8 т.руб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18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03085"/>
              </p:ext>
            </p:extLst>
          </p:nvPr>
        </p:nvGraphicFramePr>
        <p:xfrm>
          <a:off x="447675" y="873125"/>
          <a:ext cx="8259764" cy="5181314"/>
        </p:xfrm>
        <a:graphic>
          <a:graphicData uri="http://schemas.openxmlformats.org/drawingml/2006/table">
            <a:tbl>
              <a:tblPr/>
              <a:tblGrid>
                <a:gridCol w="776462"/>
                <a:gridCol w="3792291"/>
                <a:gridCol w="1222447"/>
                <a:gridCol w="1190625"/>
                <a:gridCol w="1277939"/>
              </a:tblGrid>
              <a:tr h="4995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Бюджет 2015г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Бюджет 2016г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% рост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0100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Общегосударственные вопросы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31,2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34,2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 109,6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0200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Национальная оборона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1,2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1,3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108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0300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Национальная безопасность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2,0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2,0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0400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Национальная экономика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10,9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17,3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158,7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0500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ЖКХ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143,9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128,2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89,1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0700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Образование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344,5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319,8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92,8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0800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Культура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39,2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50,3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128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Социальная политика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16,8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21,5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 128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1100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Физическая культура и спорт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11,4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10,6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93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1200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Средства массовой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информац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0,9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0,9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100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1300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Обслуж.муниц.долга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1,1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0,5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45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1400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Межбюджетные трансферты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51,5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39,4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76,5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ВСЕГО расходов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653,4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624,8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itchFamily="34" charset="0"/>
                        </a:rPr>
                        <a:t>95,6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28850" y="311150"/>
            <a:ext cx="499745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Расходы бюджета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6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A7755394-4E60-4D82-BFDC-537359538923}" type="slidenum">
              <a:rPr 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z="1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4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750"/>
            <a:ext cx="8156575" cy="10810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Доля расходов в бюджете муниципального образования "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Звениговский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муниципальный район" на 2016г.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0" y="2752725"/>
          <a:ext cx="4035425" cy="222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70" r:id="rId4" imgW="4035902" imgH="2225233" progId="Excel.Sheet.8">
                  <p:embed/>
                </p:oleObj>
              </mc:Choice>
              <mc:Fallback>
                <p:oleObj r:id="rId4" imgW="4035902" imgH="2225233" progId="Excel.Sheet.8">
                  <p:embed/>
                  <p:pic>
                    <p:nvPicPr>
                      <p:cNvPr id="0" name="Picture 3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752725"/>
                        <a:ext cx="4035425" cy="2225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294703"/>
              </p:ext>
            </p:extLst>
          </p:nvPr>
        </p:nvGraphicFramePr>
        <p:xfrm>
          <a:off x="799306" y="1662040"/>
          <a:ext cx="8005763" cy="454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71" r:id="rId6" imgW="7931583" imgH="4548010" progId="Excel.Sheet.8">
                  <p:embed/>
                </p:oleObj>
              </mc:Choice>
              <mc:Fallback>
                <p:oleObj r:id="rId6" imgW="7931583" imgH="4548010" progId="Excel.Sheet.8">
                  <p:embed/>
                  <p:pic>
                    <p:nvPicPr>
                      <p:cNvPr id="0" name="Picture 3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306" y="1662040"/>
                        <a:ext cx="8005763" cy="454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6994525" y="4075401"/>
            <a:ext cx="6254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</a:rPr>
              <a:t>7%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 flipH="1">
            <a:off x="5372100" y="4184144"/>
            <a:ext cx="638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</a:rPr>
              <a:t>8%</a:t>
            </a:r>
          </a:p>
        </p:txBody>
      </p:sp>
      <p:sp>
        <p:nvSpPr>
          <p:cNvPr id="1032" name="AutoShape 7"/>
          <p:cNvSpPr>
            <a:spLocks noChangeArrowheads="1"/>
          </p:cNvSpPr>
          <p:nvPr/>
        </p:nvSpPr>
        <p:spPr bwMode="auto">
          <a:xfrm>
            <a:off x="2951163" y="5173663"/>
            <a:ext cx="1743075" cy="846137"/>
          </a:xfrm>
          <a:prstGeom prst="wedgeRectCallout">
            <a:avLst>
              <a:gd name="adj1" fmla="val 14973"/>
              <a:gd name="adj2" fmla="val -10660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000000"/>
                </a:solidFill>
                <a:latin typeface="Arial" pitchFamily="34" charset="0"/>
              </a:rPr>
              <a:t>Общегосударс вопросы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000000"/>
                </a:solidFill>
                <a:latin typeface="Arial" pitchFamily="34" charset="0"/>
              </a:rPr>
              <a:t> 34,2 млн. руб.</a:t>
            </a:r>
          </a:p>
        </p:txBody>
      </p:sp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2910357" y="4127139"/>
            <a:ext cx="738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</a:rPr>
              <a:t>3%</a:t>
            </a:r>
          </a:p>
        </p:txBody>
      </p:sp>
      <p:sp>
        <p:nvSpPr>
          <p:cNvPr id="1034" name="AutoShape 9"/>
          <p:cNvSpPr>
            <a:spLocks noChangeArrowheads="1"/>
          </p:cNvSpPr>
          <p:nvPr/>
        </p:nvSpPr>
        <p:spPr bwMode="auto">
          <a:xfrm>
            <a:off x="1115617" y="5340278"/>
            <a:ext cx="1649014" cy="574747"/>
          </a:xfrm>
          <a:prstGeom prst="wedgeRectCallout">
            <a:avLst>
              <a:gd name="adj1" fmla="val 74365"/>
              <a:gd name="adj2" fmla="val -19981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Arial" pitchFamily="34" charset="0"/>
              </a:rPr>
              <a:t>Прочие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Arial" pitchFamily="34" charset="0"/>
              </a:rPr>
              <a:t>2,5 </a:t>
            </a:r>
            <a:r>
              <a:rPr lang="ru-RU" sz="1600" b="1" dirty="0" err="1" smtClean="0">
                <a:solidFill>
                  <a:srgbClr val="000000"/>
                </a:solidFill>
                <a:latin typeface="Arial" pitchFamily="34" charset="0"/>
              </a:rPr>
              <a:t>млн.руб</a:t>
            </a:r>
            <a:r>
              <a:rPr lang="ru-RU" sz="1600" b="1" dirty="0" smtClean="0">
                <a:solidFill>
                  <a:srgbClr val="000000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1035" name="AutoShape 10"/>
          <p:cNvSpPr>
            <a:spLocks noChangeArrowheads="1"/>
          </p:cNvSpPr>
          <p:nvPr/>
        </p:nvSpPr>
        <p:spPr bwMode="auto">
          <a:xfrm>
            <a:off x="5200650" y="5356225"/>
            <a:ext cx="1619250" cy="539750"/>
          </a:xfrm>
          <a:prstGeom prst="wedgeRectCallout">
            <a:avLst>
              <a:gd name="adj1" fmla="val -20900"/>
              <a:gd name="adj2" fmla="val -19973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Arial" pitchFamily="34" charset="0"/>
              </a:rPr>
              <a:t>Культура 50,3 </a:t>
            </a:r>
            <a:r>
              <a:rPr lang="ru-RU" sz="1600" b="1" dirty="0" err="1" smtClean="0">
                <a:solidFill>
                  <a:srgbClr val="000000"/>
                </a:solidFill>
                <a:latin typeface="Arial" pitchFamily="34" charset="0"/>
              </a:rPr>
              <a:t>млн.руб</a:t>
            </a:r>
            <a:r>
              <a:rPr lang="ru-RU" sz="1600" b="1" dirty="0" smtClean="0">
                <a:solidFill>
                  <a:srgbClr val="000000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751263" y="2457450"/>
            <a:ext cx="727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</a:rPr>
              <a:t>51%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 rot="10800000" flipV="1">
            <a:off x="7263101" y="2961842"/>
            <a:ext cx="780761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</a:rPr>
              <a:t>21%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auto">
          <a:xfrm>
            <a:off x="2994025" y="1571625"/>
            <a:ext cx="1700213" cy="533400"/>
          </a:xfrm>
          <a:prstGeom prst="wedgeRectCallout">
            <a:avLst>
              <a:gd name="adj1" fmla="val 24597"/>
              <a:gd name="adj2" fmla="val 13574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000000"/>
                </a:solidFill>
                <a:latin typeface="Arial" pitchFamily="34" charset="0"/>
              </a:rPr>
              <a:t>Образование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000000"/>
                </a:solidFill>
                <a:latin typeface="Arial" pitchFamily="34" charset="0"/>
              </a:rPr>
              <a:t>319,8 млн.руб</a:t>
            </a:r>
          </a:p>
        </p:txBody>
      </p:sp>
      <p:sp>
        <p:nvSpPr>
          <p:cNvPr id="1039" name="AutoShape 15"/>
          <p:cNvSpPr>
            <a:spLocks noChangeArrowheads="1"/>
          </p:cNvSpPr>
          <p:nvPr/>
        </p:nvSpPr>
        <p:spPr bwMode="auto">
          <a:xfrm>
            <a:off x="7007081" y="4986337"/>
            <a:ext cx="1825625" cy="928688"/>
          </a:xfrm>
          <a:prstGeom prst="wedgeRectCallout">
            <a:avLst>
              <a:gd name="adj1" fmla="val -34940"/>
              <a:gd name="adj2" fmla="val -10836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000000"/>
                </a:solidFill>
                <a:latin typeface="Arial" pitchFamily="34" charset="0"/>
              </a:rPr>
              <a:t>Межбюджетные трансферты 39,4 млн.руб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 flipH="1">
            <a:off x="2221706" y="4001943"/>
            <a:ext cx="542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</a:rPr>
              <a:t>3%</a:t>
            </a:r>
          </a:p>
        </p:txBody>
      </p:sp>
      <p:sp>
        <p:nvSpPr>
          <p:cNvPr id="1042" name="AutoShape 19"/>
          <p:cNvSpPr>
            <a:spLocks noChangeArrowheads="1"/>
          </p:cNvSpPr>
          <p:nvPr/>
        </p:nvSpPr>
        <p:spPr bwMode="auto">
          <a:xfrm rot="10800000" flipV="1">
            <a:off x="228600" y="4422414"/>
            <a:ext cx="1285875" cy="752475"/>
          </a:xfrm>
          <a:prstGeom prst="wedgeRectCallout">
            <a:avLst>
              <a:gd name="adj1" fmla="val -130164"/>
              <a:gd name="adj2" fmla="val -6725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smtClean="0">
                <a:solidFill>
                  <a:srgbClr val="000000"/>
                </a:solidFill>
                <a:latin typeface="Arial" pitchFamily="34" charset="0"/>
              </a:rPr>
              <a:t>Социальная политика 21,5млн.руб</a:t>
            </a:r>
          </a:p>
        </p:txBody>
      </p:sp>
      <p:sp>
        <p:nvSpPr>
          <p:cNvPr id="1043" name="Rectangle 20"/>
          <p:cNvSpPr>
            <a:spLocks noChangeArrowheads="1"/>
          </p:cNvSpPr>
          <p:nvPr/>
        </p:nvSpPr>
        <p:spPr bwMode="auto">
          <a:xfrm>
            <a:off x="3810290" y="4204494"/>
            <a:ext cx="647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</a:rPr>
              <a:t>5%</a:t>
            </a:r>
          </a:p>
        </p:txBody>
      </p:sp>
      <p:sp>
        <p:nvSpPr>
          <p:cNvPr id="1044" name="Text Box 22"/>
          <p:cNvSpPr txBox="1">
            <a:spLocks noChangeArrowheads="1"/>
          </p:cNvSpPr>
          <p:nvPr/>
        </p:nvSpPr>
        <p:spPr bwMode="auto">
          <a:xfrm>
            <a:off x="2439988" y="2603500"/>
            <a:ext cx="649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5" name="AutoShape 23"/>
          <p:cNvSpPr>
            <a:spLocks noChangeArrowheads="1"/>
          </p:cNvSpPr>
          <p:nvPr/>
        </p:nvSpPr>
        <p:spPr bwMode="auto">
          <a:xfrm rot="10800000" flipH="1" flipV="1">
            <a:off x="7210425" y="1809750"/>
            <a:ext cx="1666875" cy="704850"/>
          </a:xfrm>
          <a:prstGeom prst="wedgeRectCallout">
            <a:avLst>
              <a:gd name="adj1" fmla="val -38528"/>
              <a:gd name="adj2" fmla="val 12368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000000"/>
                </a:solidFill>
                <a:latin typeface="Arial" pitchFamily="34" charset="0"/>
              </a:rPr>
              <a:t>ЖКХ 128,2 млн.руб.</a:t>
            </a:r>
          </a:p>
        </p:txBody>
      </p:sp>
      <p:sp>
        <p:nvSpPr>
          <p:cNvPr id="1046" name="AutoShape 23"/>
          <p:cNvSpPr>
            <a:spLocks noChangeArrowheads="1"/>
          </p:cNvSpPr>
          <p:nvPr/>
        </p:nvSpPr>
        <p:spPr bwMode="auto">
          <a:xfrm rot="10800000" flipH="1" flipV="1">
            <a:off x="123824" y="2679411"/>
            <a:ext cx="1495425" cy="581025"/>
          </a:xfrm>
          <a:prstGeom prst="wedgeRectCallout">
            <a:avLst>
              <a:gd name="adj1" fmla="val 80667"/>
              <a:gd name="adj2" fmla="val 14991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000000"/>
                </a:solidFill>
                <a:latin typeface="Arial" pitchFamily="34" charset="0"/>
              </a:rPr>
              <a:t>Спорт10,6 млн.руб.</a:t>
            </a:r>
          </a:p>
        </p:txBody>
      </p:sp>
      <p:sp>
        <p:nvSpPr>
          <p:cNvPr id="1047" name="Text Box 16"/>
          <p:cNvSpPr txBox="1">
            <a:spLocks noChangeArrowheads="1"/>
          </p:cNvSpPr>
          <p:nvPr/>
        </p:nvSpPr>
        <p:spPr bwMode="auto">
          <a:xfrm flipH="1">
            <a:off x="1846839" y="3933753"/>
            <a:ext cx="542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FFFF"/>
                </a:solidFill>
                <a:latin typeface="Arial" pitchFamily="34" charset="0"/>
              </a:rPr>
              <a:t>2%</a:t>
            </a:r>
          </a:p>
        </p:txBody>
      </p:sp>
    </p:spTree>
    <p:extLst>
      <p:ext uri="{BB962C8B-B14F-4D97-AF65-F5344CB8AC3E}">
        <p14:creationId xmlns:p14="http://schemas.microsoft.com/office/powerpoint/2010/main" val="2713251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Основные параметры бюджета </a:t>
            </a:r>
            <a:br>
              <a:rPr lang="ru-RU" b="1" dirty="0" smtClean="0"/>
            </a:br>
            <a:r>
              <a:rPr lang="ru-RU" b="1" dirty="0" smtClean="0"/>
              <a:t>Муниципального образования </a:t>
            </a:r>
            <a:r>
              <a:rPr lang="ru-RU" b="1" dirty="0" err="1" smtClean="0"/>
              <a:t>Звениговский</a:t>
            </a:r>
            <a:r>
              <a:rPr lang="ru-RU" b="1" dirty="0" smtClean="0"/>
              <a:t> муниципальный район</a:t>
            </a:r>
            <a:br>
              <a:rPr lang="ru-RU" b="1" dirty="0" smtClean="0"/>
            </a:br>
            <a:r>
              <a:rPr lang="ru-RU" b="1" dirty="0" smtClean="0"/>
              <a:t> на 2016 год (млн. руб.)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3116"/>
            <a:ext cx="87868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12969863"/>
              </p:ext>
            </p:extLst>
          </p:nvPr>
        </p:nvGraphicFramePr>
        <p:xfrm>
          <a:off x="357158" y="2428868"/>
          <a:ext cx="8358246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5364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110347"/>
              </p:ext>
            </p:extLst>
          </p:nvPr>
        </p:nvGraphicFramePr>
        <p:xfrm>
          <a:off x="467544" y="1988840"/>
          <a:ext cx="8280920" cy="4137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по заработной плате 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общем объеме расходов на 2016 год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9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76" name="Group 4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036429"/>
              </p:ext>
            </p:extLst>
          </p:nvPr>
        </p:nvGraphicFramePr>
        <p:xfrm>
          <a:off x="467544" y="1628800"/>
          <a:ext cx="7997825" cy="3897760"/>
        </p:xfrm>
        <a:graphic>
          <a:graphicData uri="http://schemas.openxmlformats.org/drawingml/2006/table">
            <a:tbl>
              <a:tblPr/>
              <a:tblGrid>
                <a:gridCol w="6454073"/>
                <a:gridCol w="1543752"/>
              </a:tblGrid>
              <a:tr h="76212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Обязательства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38" marR="91438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2016г.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тыс.руб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.</a:t>
                      </a:r>
                    </a:p>
                  </a:txBody>
                  <a:tcPr marL="91438" marR="91438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0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Доплата к пенсии лицам, замещавшим должности муниципальной службы</a:t>
                      </a:r>
                    </a:p>
                  </a:txBody>
                  <a:tcPr marL="91438" marR="91438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2739,6</a:t>
                      </a:r>
                    </a:p>
                  </a:txBody>
                  <a:tcPr marL="91438" marR="91438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08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Социальные выплаты на возмещение части процентной ставки по кредитам, на привлекаемым гражданами на газификацию индивидуального жилья</a:t>
                      </a:r>
                    </a:p>
                  </a:txBody>
                  <a:tcPr marL="91438" marR="91438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8,0</a:t>
                      </a:r>
                    </a:p>
                  </a:txBody>
                  <a:tcPr marL="91438" marR="91438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4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Единовременное пособие при передаче ребенка на воспитание в семью</a:t>
                      </a:r>
                    </a:p>
                  </a:txBody>
                  <a:tcPr marL="91438" marR="91438"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355,5</a:t>
                      </a:r>
                    </a:p>
                  </a:txBody>
                  <a:tcPr marL="91438" marR="91438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137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Бюджетные ассигнования бюджета на исполнение публичных нормативных обязательств </a:t>
            </a:r>
          </a:p>
        </p:txBody>
      </p:sp>
    </p:spTree>
    <p:extLst>
      <p:ext uri="{BB962C8B-B14F-4D97-AF65-F5344CB8AC3E}">
        <p14:creationId xmlns:p14="http://schemas.microsoft.com/office/powerpoint/2010/main" val="240959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Бюджетные ассигнования бюджета на исполнение публичных нормативных обязательств</a:t>
            </a:r>
          </a:p>
        </p:txBody>
      </p:sp>
      <p:graphicFrame>
        <p:nvGraphicFramePr>
          <p:cNvPr id="71722" name="Group 4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319922646"/>
              </p:ext>
            </p:extLst>
          </p:nvPr>
        </p:nvGraphicFramePr>
        <p:xfrm>
          <a:off x="539552" y="1196752"/>
          <a:ext cx="8085138" cy="4752528"/>
        </p:xfrm>
        <a:graphic>
          <a:graphicData uri="http://schemas.openxmlformats.org/drawingml/2006/table">
            <a:tbl>
              <a:tblPr/>
              <a:tblGrid>
                <a:gridCol w="6660226"/>
                <a:gridCol w="1424912"/>
              </a:tblGrid>
              <a:tr h="5875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обязательства</a:t>
                      </a:r>
                    </a:p>
                  </a:txBody>
                  <a:tcPr marL="91429" marR="9142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2016г</a:t>
                      </a:r>
                    </a:p>
                  </a:txBody>
                  <a:tcPr marL="91429" marR="9142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82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Единовременная выплата на ремонт жилых помещений, находящихся в собственности детей-сирот</a:t>
                      </a:r>
                    </a:p>
                  </a:txBody>
                  <a:tcPr marL="91429" marR="9142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99,0</a:t>
                      </a:r>
                    </a:p>
                  </a:txBody>
                  <a:tcPr marL="91429" marR="9142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6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Социальная поддержка по оплате жилья и коммунальных услуг детям-сиротам</a:t>
                      </a:r>
                    </a:p>
                  </a:txBody>
                  <a:tcPr marL="91429" marR="9142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357,0</a:t>
                      </a:r>
                    </a:p>
                  </a:txBody>
                  <a:tcPr marL="91429" marR="9142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6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Бесплатный проезд 1 раз в год к месту жительства и обратно к месту учебы</a:t>
                      </a:r>
                    </a:p>
                  </a:txBody>
                  <a:tcPr marL="91429" marR="9142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28,0</a:t>
                      </a:r>
                    </a:p>
                  </a:txBody>
                  <a:tcPr marL="91429" marR="9142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6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Ежемесячные выплаты на содержание детей- сирот</a:t>
                      </a:r>
                    </a:p>
                  </a:txBody>
                  <a:tcPr marL="91429" marR="9142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13288</a:t>
                      </a:r>
                    </a:p>
                  </a:txBody>
                  <a:tcPr marL="91429" marR="9142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Всего</a:t>
                      </a:r>
                    </a:p>
                  </a:txBody>
                  <a:tcPr marL="91429" marR="9142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16875,1</a:t>
                      </a:r>
                    </a:p>
                  </a:txBody>
                  <a:tcPr marL="91429" marR="9142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7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568491475"/>
              </p:ext>
            </p:extLst>
          </p:nvPr>
        </p:nvGraphicFramePr>
        <p:xfrm>
          <a:off x="285720" y="285728"/>
          <a:ext cx="8643998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55776" y="3083065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C17529">
                    <a:lumMod val="50000"/>
                  </a:srgb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  <a:endParaRPr lang="ru-RU" sz="2400" b="1" cap="all" dirty="0">
              <a:ln w="0"/>
              <a:solidFill>
                <a:srgbClr val="C17529">
                  <a:lumMod val="50000"/>
                </a:srgb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1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114300"/>
            <a:ext cx="8229600" cy="8191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1.Муниципальная  программа «Развитие образования  на 2014-2018 годы» </a:t>
            </a:r>
            <a:r>
              <a:rPr lang="ru-RU" sz="1600" dirty="0" smtClean="0">
                <a:solidFill>
                  <a:schemeClr val="tx1"/>
                </a:solidFill>
                <a:latin typeface="+mn-lt"/>
              </a:rPr>
              <a:t>млн.руб.</a:t>
            </a:r>
            <a:endParaRPr lang="ru-RU" sz="16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040680698"/>
              </p:ext>
            </p:extLst>
          </p:nvPr>
        </p:nvGraphicFramePr>
        <p:xfrm>
          <a:off x="295275" y="1009650"/>
          <a:ext cx="8385175" cy="5072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4269"/>
                <a:gridCol w="890649"/>
                <a:gridCol w="1068779"/>
                <a:gridCol w="581478"/>
              </a:tblGrid>
              <a:tr h="367845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139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1.Подпрограмма «Развитие дошкольного образования на 2014-2018 годы»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110,9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104,2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94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13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2.Подпрограмма «Развитие общего образования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204,1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178,5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133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3.Подпрограмма «Развитие дополнительного образования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281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4.Подпрограмма «Организация отдыха, оздоровления и занятости детей и подростков»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398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5.Подпрограмма «Развитие физической культуры и спорта»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10,6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233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6.Подпрограмма «Патриотическое воспитание населения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Звениговского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муниципального района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233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7.Подпрограмма «Профилактика безнадзорности и правонарушений несовершеннолетних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47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8.Подпрограмма «Опека и попечительство»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19,2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21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9.Обеспечение реализации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МП «Развитие образования»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17,8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21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359,9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338,8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10" marB="4571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568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785786" y="214290"/>
            <a:ext cx="8201028" cy="785818"/>
          </a:xfrm>
          <a:noFill/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Расходы по отрасли «Образование»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                                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млн.руб.</a:t>
            </a:r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59512089"/>
              </p:ext>
            </p:extLst>
          </p:nvPr>
        </p:nvGraphicFramePr>
        <p:xfrm>
          <a:off x="467544" y="1357313"/>
          <a:ext cx="8319269" cy="4735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5250"/>
            <a:ext cx="8229600" cy="1101502"/>
          </a:xfrm>
        </p:spPr>
        <p:txBody>
          <a:bodyPr/>
          <a:lstStyle/>
          <a:p>
            <a:pPr algn="l"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2.Муниципальная </a:t>
            </a:r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программа «</a:t>
            </a:r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Развитие культуры, искусства и туризма </a:t>
            </a:r>
            <a:r>
              <a:rPr lang="ru-RU" sz="1800" b="1" dirty="0" err="1" smtClean="0">
                <a:solidFill>
                  <a:schemeClr val="tx1"/>
                </a:solidFill>
                <a:latin typeface="+mn-lt"/>
              </a:rPr>
              <a:t>Звениговского</a:t>
            </a:r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 муниципального </a:t>
            </a:r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района </a:t>
            </a:r>
            <a:r>
              <a:rPr lang="ru-RU" sz="1800" b="1" dirty="0" smtClean="0">
                <a:solidFill>
                  <a:schemeClr val="tx1"/>
                </a:solidFill>
                <a:latin typeface="+mn-lt"/>
              </a:rPr>
              <a:t>на  2014-2018 годы»            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млн.руб.</a:t>
            </a:r>
            <a:endParaRPr lang="ru-RU" sz="1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876866558"/>
              </p:ext>
            </p:extLst>
          </p:nvPr>
        </p:nvGraphicFramePr>
        <p:xfrm>
          <a:off x="485775" y="1196752"/>
          <a:ext cx="8229600" cy="522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9405"/>
                <a:gridCol w="878774"/>
                <a:gridCol w="700644"/>
                <a:gridCol w="580777"/>
              </a:tblGrid>
              <a:tr h="302546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  <a:tr h="559318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1.Подпрограмма «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</a:rPr>
                        <a:t>Культурно-досуговая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 деятельность и народное творчество – средство организации досуга населения»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15,4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27,5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178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  <a:tr h="46663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2.Подпрограмма «Библиотека время: новые реалии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  <a:tr h="5371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3.Подпрограмма «Музейное дело в сохранении культурного наследия в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Звениговском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районе»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  <a:tr h="5232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4.Подпрограмма «Туризм как фактор приобщения к историко-культурному наследию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</a:rPr>
                        <a:t>Звениговского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района»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  <a:tr h="70526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5.Подпрограмма «Сохранение и развитие художественного образования в детских школах искусств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Звениговского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района»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  <a:tr h="75817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6.Подпрограмма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Строительство,реконструкция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и капитальный ремонт в учреждениях культуры и искусства 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</a:rPr>
                        <a:t>Звениговского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района»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  <a:tr h="5143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8.Подпрограмма «Обеспечение реализации МП «Развитие культуры,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исскуства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и туризма»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14,1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  <a:tr h="5143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9.Подпрограмма «Развитие средств массовой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информациии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в муниципальном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образовании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  <a:tr h="33280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53,1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64,1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9" marB="45709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01000-F499-40A2-BF6D-954E61A07FA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26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13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32498677"/>
              </p:ext>
            </p:extLst>
          </p:nvPr>
        </p:nvGraphicFramePr>
        <p:xfrm>
          <a:off x="857250" y="1285875"/>
          <a:ext cx="8035230" cy="4786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48" y="285728"/>
            <a:ext cx="750099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effectLst/>
                <a:latin typeface="Arial Black" pitchFamily="34" charset="0"/>
              </a:rPr>
              <a:t>расходы по отрасли«Культура» </a:t>
            </a:r>
            <a:br>
              <a:rPr lang="ru-RU" sz="3200" dirty="0" smtClean="0">
                <a:effectLst/>
                <a:latin typeface="Arial Black" pitchFamily="34" charset="0"/>
              </a:rPr>
            </a:br>
            <a:r>
              <a:rPr lang="ru-RU" dirty="0" smtClean="0">
                <a:effectLst/>
                <a:latin typeface="Arial Black" pitchFamily="34" charset="0"/>
              </a:rPr>
              <a:t>                                                                                </a:t>
            </a:r>
            <a:r>
              <a:rPr lang="ru-RU" sz="1600" dirty="0" smtClean="0">
                <a:effectLst/>
                <a:latin typeface="Arial Black" pitchFamily="34" charset="0"/>
              </a:rPr>
              <a:t>млн.руб.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0975"/>
            <a:ext cx="8229600" cy="15621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4.Муниципальная программа «Обеспечение безопасности жизнедеятельности населения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Звениговского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муниципального 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района на 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2014-2018 годы»                 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млн.руб.</a:t>
            </a:r>
            <a:endParaRPr lang="ru-RU" sz="1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54244554"/>
              </p:ext>
            </p:extLst>
          </p:nvPr>
        </p:nvGraphicFramePr>
        <p:xfrm>
          <a:off x="528638" y="1958975"/>
          <a:ext cx="8229600" cy="4410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2162"/>
                <a:gridCol w="961901"/>
                <a:gridCol w="724395"/>
                <a:gridCol w="671142"/>
              </a:tblGrid>
              <a:tr h="381000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3165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1.Подпрограмма «Повышение безопасности дорожного движения в муниципальном образовании «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</a:rPr>
                        <a:t>Звениговский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 муниципальный район» на 2014-2018 годы»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9,4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17,1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182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3159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2.Подпрограмма «Усовершенствование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территориального планирования и благоустройства территорий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3165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3.Подпрограмма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«Комплексное развитие систем коммунальной инфраструктуры на территории на МО «</a:t>
                      </a:r>
                      <a:r>
                        <a:rPr lang="ru-RU" sz="1400" b="0" baseline="0" dirty="0" err="1" smtClean="0">
                          <a:solidFill>
                            <a:schemeClr val="tx1"/>
                          </a:solidFill>
                        </a:rPr>
                        <a:t>Звениговский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муниципальный район» на 2014-2018 годы»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3165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4.Подпрограмма «Переселение граждан из ветхого и аварийного жилищного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фонда в МО «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</a:rPr>
                        <a:t>Звениговский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муниципальный район» на 2014-2015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142,9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128,2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3165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5.Подпрограмма «Мероприятия по охране окружающей среды на территории муниципального образования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Звениговский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муниципальный район» на 2014-2018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7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152,3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145,3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5" marB="45725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8471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5.Муниципальная программа «Развитие экономики на территории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Звениговского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муниципального района на 2014-2018 годы»       </a:t>
            </a:r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млн.руб.</a:t>
            </a:r>
            <a:endParaRPr lang="ru-RU" sz="18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43698418"/>
              </p:ext>
            </p:extLst>
          </p:nvPr>
        </p:nvGraphicFramePr>
        <p:xfrm>
          <a:off x="495300" y="1793875"/>
          <a:ext cx="8229600" cy="4452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4792"/>
                <a:gridCol w="1047404"/>
                <a:gridCol w="1047404"/>
              </a:tblGrid>
              <a:tr h="439891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19601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1.Подпрограмма «Энергосбережения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и повышение энергетической эффективности на 2010-2020 годы»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8" marB="4570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5358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2.Подпрограмма «Развитие малого и среднего предпринимательства в муниципальном образовании «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</a:rPr>
                        <a:t>Звениговский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 муниципальный район»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0,08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8" marB="4570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0,08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3086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3.Подпрограмма «Устойчивое развитие сельских территорий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8" marB="4570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8719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4.Подпрограмма «Развитие земельных и имущественных отношений (2014-2018 годы)»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8" marB="4570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129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5. Подпрограмма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«Защита прав потребителей в МО «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</a:rPr>
                        <a:t>Звениговский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муниципальный район»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8" marB="4570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707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2,7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8" marB="4570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0,38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07" marB="45707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4B2388-BD3F-4282-BDC6-FE8CC62F5C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29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192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5304C46-6C1B-4BB5-AB64-40A070047316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3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314450"/>
          </a:xfrm>
        </p:spPr>
        <p:txBody>
          <a:bodyPr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Основные характеристики  бюджета района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                                                                            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млн.руб. </a:t>
            </a: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182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95349"/>
              </p:ext>
            </p:extLst>
          </p:nvPr>
        </p:nvGraphicFramePr>
        <p:xfrm>
          <a:off x="571472" y="1571612"/>
          <a:ext cx="7528920" cy="3756051"/>
        </p:xfrm>
        <a:graphic>
          <a:graphicData uri="http://schemas.openxmlformats.org/drawingml/2006/table">
            <a:tbl>
              <a:tblPr/>
              <a:tblGrid>
                <a:gridCol w="4648600"/>
                <a:gridCol w="2880320"/>
              </a:tblGrid>
              <a:tr h="7804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8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27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7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9" name="Text Box 30"/>
          <p:cNvSpPr txBox="1">
            <a:spLocks noChangeArrowheads="1"/>
          </p:cNvSpPr>
          <p:nvPr/>
        </p:nvSpPr>
        <p:spPr bwMode="auto">
          <a:xfrm>
            <a:off x="8820150" y="6453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1874837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6.Муниципальная программа «Развитие муниципальной службы и информационно-телекоммуникационных технологий в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Звениговском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муниципальном районе </a:t>
            </a:r>
            <a:br>
              <a:rPr lang="ru-RU" sz="2400" dirty="0" smtClean="0">
                <a:solidFill>
                  <a:schemeClr val="tx1"/>
                </a:solidFill>
                <a:latin typeface="+mn-lt"/>
              </a:rPr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на 2014-2018 годы»   млн.руб.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35418135"/>
              </p:ext>
            </p:extLst>
          </p:nvPr>
        </p:nvGraphicFramePr>
        <p:xfrm>
          <a:off x="514350" y="2708275"/>
          <a:ext cx="8229600" cy="3340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3870"/>
                <a:gridCol w="1032865"/>
                <a:gridCol w="1032865"/>
              </a:tblGrid>
              <a:tr h="368134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99744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1.Подпрограмма «Профессиональное развитие муниципальных служащих </a:t>
                      </a:r>
                      <a:r>
                        <a:rPr lang="ru-RU" sz="1400" b="0" dirty="0" err="1" smtClean="0">
                          <a:solidFill>
                            <a:schemeClr val="tx1"/>
                          </a:solidFill>
                        </a:rPr>
                        <a:t>Звениговского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 муниципального района на 2014-2018 годы»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0,09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0,09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997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2.Подпрограмма «Развитие информационно-телекоммуникационных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технологий в </a:t>
                      </a:r>
                      <a:r>
                        <a:rPr lang="ru-RU" sz="1400" baseline="0" dirty="0" err="1" smtClean="0">
                          <a:solidFill>
                            <a:schemeClr val="tx1"/>
                          </a:solidFill>
                        </a:rPr>
                        <a:t>Звениговском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муниципальной районе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997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 Подпрограмма «Противодействие коррупционным проявлениям в МО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Звениговский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муниципальный район»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7273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C2F91-292F-4D4E-A1A8-0B3B986EEE7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30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524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1531937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7.Муниципальная программа «Национальная безопасность по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Звениговскому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муниципальному району на 2014-2018 годы» млн.руб.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09180050"/>
              </p:ext>
            </p:extLst>
          </p:nvPr>
        </p:nvGraphicFramePr>
        <p:xfrm>
          <a:off x="514350" y="2255838"/>
          <a:ext cx="8229600" cy="3254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3870"/>
                <a:gridCol w="1032865"/>
                <a:gridCol w="1032865"/>
              </a:tblGrid>
              <a:tr h="369378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5935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1.Подпрограмма «Профилактика терроризма и экстремизма, а также минимизация и(или)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ликвидация последствий проявления терроризма и экстремизма на территории </a:t>
                      </a:r>
                      <a:r>
                        <a:rPr lang="ru-RU" sz="1400" b="0" baseline="0" dirty="0" err="1" smtClean="0">
                          <a:solidFill>
                            <a:schemeClr val="tx1"/>
                          </a:solidFill>
                        </a:rPr>
                        <a:t>Звениговского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района на 2014-2018 годы»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188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2.Подпрограмма «Профилактика правонарушений в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Звениговском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муниципальной районе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188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 Подпрограмма «Профилактика наркомании в МО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Звениговский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муниципальный район» на 2014-2018 годы»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188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0,05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ABE4D-AB7D-4E84-8C4B-F79DE54801E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31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5974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58790338"/>
              </p:ext>
            </p:extLst>
          </p:nvPr>
        </p:nvGraphicFramePr>
        <p:xfrm>
          <a:off x="857250" y="1285875"/>
          <a:ext cx="8286750" cy="528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4348" y="285728"/>
            <a:ext cx="750099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effectLst/>
                <a:latin typeface="Arial Black" pitchFamily="34" charset="0"/>
              </a:rPr>
              <a:t>расходы по отрасли</a:t>
            </a:r>
          </a:p>
          <a:p>
            <a:pPr algn="ctr"/>
            <a:r>
              <a:rPr lang="ru-RU" sz="2800" dirty="0" smtClean="0">
                <a:effectLst/>
                <a:latin typeface="Arial Black" pitchFamily="34" charset="0"/>
              </a:rPr>
              <a:t>«Общегосударственные вопросы» </a:t>
            </a:r>
            <a:r>
              <a:rPr lang="ru-RU" sz="3200" dirty="0" smtClean="0">
                <a:effectLst/>
                <a:latin typeface="Arial Black" pitchFamily="34" charset="0"/>
              </a:rPr>
              <a:t/>
            </a:r>
            <a:br>
              <a:rPr lang="ru-RU" sz="3200" dirty="0" smtClean="0">
                <a:effectLst/>
                <a:latin typeface="Arial Black" pitchFamily="34" charset="0"/>
              </a:rPr>
            </a:br>
            <a:r>
              <a:rPr lang="ru-RU" dirty="0" smtClean="0">
                <a:effectLst/>
                <a:latin typeface="Arial Black" pitchFamily="34" charset="0"/>
              </a:rPr>
              <a:t>                                                                                </a:t>
            </a:r>
            <a:r>
              <a:rPr lang="ru-RU" sz="1600" dirty="0" smtClean="0">
                <a:effectLst/>
                <a:latin typeface="Arial Black" pitchFamily="34" charset="0"/>
              </a:rPr>
              <a:t>млн.руб.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81100"/>
            <a:ext cx="8229600" cy="4949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Дефицит бюджета на 2016 год составит 3261,6 </a:t>
            </a:r>
            <a:r>
              <a:rPr lang="ru-RU" sz="4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4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Долг по кредитам на 01.01.2016 год–3000,0 </a:t>
            </a:r>
            <a:r>
              <a:rPr lang="ru-RU" sz="4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4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Планируемый объем получения кредитов - 5000,0 </a:t>
            </a:r>
            <a:r>
              <a:rPr lang="ru-RU" sz="4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4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effectLst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92175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effectLst/>
              </a:rPr>
              <a:t>МУНИЦИПАЛЬНЫЙ ДОЛГ</a:t>
            </a:r>
          </a:p>
        </p:txBody>
      </p:sp>
    </p:spTree>
    <p:extLst>
      <p:ext uri="{BB962C8B-B14F-4D97-AF65-F5344CB8AC3E}">
        <p14:creationId xmlns:p14="http://schemas.microsoft.com/office/powerpoint/2010/main" val="172120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31837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Кредиторская задолженность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162981132"/>
              </p:ext>
            </p:extLst>
          </p:nvPr>
        </p:nvGraphicFramePr>
        <p:xfrm>
          <a:off x="457200" y="1028700"/>
          <a:ext cx="8270875" cy="43951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20571"/>
                <a:gridCol w="5250304"/>
              </a:tblGrid>
              <a:tr h="36577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в целом по району (на 1.12.)</a:t>
                      </a:r>
                      <a:endParaRPr lang="ru-RU" sz="1800" dirty="0"/>
                    </a:p>
                  </a:txBody>
                  <a:tcPr marL="91437" marR="91437" marT="45722" marB="45722"/>
                </a:tc>
              </a:tr>
              <a:tr h="59436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Отчисления на заработную плату</a:t>
                      </a:r>
                      <a:endParaRPr lang="ru-RU" sz="1800" dirty="0"/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15 931,0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2" marB="45722"/>
                </a:tc>
              </a:tr>
              <a:tr h="66863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Налог на имущество (</a:t>
                      </a:r>
                      <a:r>
                        <a:rPr lang="ru-RU" sz="1800" baseline="0" dirty="0" smtClean="0"/>
                        <a:t> в </a:t>
                      </a:r>
                      <a:r>
                        <a:rPr lang="ru-RU" sz="1800" baseline="0" dirty="0" err="1" smtClean="0"/>
                        <a:t>т.ч</a:t>
                      </a:r>
                      <a:r>
                        <a:rPr lang="ru-RU" sz="1800" baseline="0" dirty="0" smtClean="0"/>
                        <a:t>. начисленные пени)</a:t>
                      </a:r>
                      <a:endParaRPr lang="ru-RU" sz="1800" dirty="0"/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6681,3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(пени 555,3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2" marB="45722"/>
                </a:tc>
              </a:tr>
              <a:tr h="118871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Коммунальные услуги</a:t>
                      </a:r>
                    </a:p>
                    <a:p>
                      <a:r>
                        <a:rPr lang="ru-RU" sz="1800" dirty="0" smtClean="0"/>
                        <a:t>в </a:t>
                      </a:r>
                      <a:r>
                        <a:rPr lang="ru-RU" sz="1800" dirty="0" err="1" smtClean="0"/>
                        <a:t>т.ч</a:t>
                      </a:r>
                      <a:r>
                        <a:rPr lang="ru-RU" sz="1800" dirty="0" smtClean="0"/>
                        <a:t>. Тепло</a:t>
                      </a:r>
                    </a:p>
                    <a:p>
                      <a:r>
                        <a:rPr lang="ru-RU" sz="1800" dirty="0" smtClean="0"/>
                        <a:t>  электроэнергия</a:t>
                      </a:r>
                    </a:p>
                    <a:p>
                      <a:r>
                        <a:rPr lang="ru-RU" sz="1800" dirty="0" smtClean="0"/>
                        <a:t>Вода</a:t>
                      </a:r>
                      <a:r>
                        <a:rPr lang="ru-RU" sz="1800" baseline="0" dirty="0" smtClean="0"/>
                        <a:t> и газ</a:t>
                      </a:r>
                      <a:endParaRPr lang="ru-RU" sz="1800" dirty="0"/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27 330,1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17 990,3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7565,2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1835,4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и 239,2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2" marB="45722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Исполнительные листы</a:t>
                      </a:r>
                      <a:r>
                        <a:rPr lang="ru-RU" sz="1800" baseline="0" dirty="0" smtClean="0"/>
                        <a:t> предъявленные к казне района</a:t>
                      </a:r>
                      <a:endParaRPr lang="ru-RU" sz="1800" dirty="0"/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15759,9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Школа в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п.Шелангер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13285,6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детский сад в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п.Шелангер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2330,1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2" marB="45722"/>
                </a:tc>
              </a:tr>
              <a:tr h="61751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ИТОГО</a:t>
                      </a:r>
                      <a:endParaRPr lang="ru-RU" sz="1800" dirty="0"/>
                    </a:p>
                  </a:txBody>
                  <a:tcPr marL="91437" marR="91437" marT="45722" marB="45722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65702,3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7" marR="91437" marT="45722" marB="45722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E19CF-F5AD-49F6-A13F-D52F5FA1D08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34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3288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3925F-5876-47C1-880B-1F9E44BAF748}" type="slidenum">
              <a:rPr lang="ru-RU"/>
              <a:pPr>
                <a:defRPr/>
              </a:pPr>
              <a:t>35</a:t>
            </a:fld>
            <a:endParaRPr lang="ru-RU"/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2000250"/>
            <a:ext cx="7772400" cy="747713"/>
          </a:xfrm>
        </p:spPr>
        <p:txBody>
          <a:bodyPr anchor="b">
            <a:normAutofit fontScale="90000"/>
          </a:bodyPr>
          <a:lstStyle/>
          <a:p>
            <a:pPr eaLnBrk="1" hangingPunct="1">
              <a:defRPr/>
            </a:pPr>
            <a:r>
              <a:rPr lang="ru-RU" sz="6000" dirty="0" smtClean="0">
                <a:solidFill>
                  <a:srgbClr val="70A8B0"/>
                </a:solidFill>
              </a:rPr>
              <a:t>Спасибо за внимание!</a:t>
            </a: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0" y="3859213"/>
            <a:ext cx="6858000" cy="1601787"/>
          </a:xfrm>
        </p:spPr>
        <p:txBody>
          <a:bodyPr anchor="ctr"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425060, г. Звенигово, ул. Ленина, 39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тел.7-13-59 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</a:t>
            </a:r>
            <a:r>
              <a:rPr lang="en-US" sz="2400" smtClean="0"/>
              <a:t>E</a:t>
            </a:r>
            <a:r>
              <a:rPr lang="ru-RU" sz="2400" smtClean="0"/>
              <a:t>-</a:t>
            </a:r>
            <a:r>
              <a:rPr lang="en-US" sz="2400" smtClean="0"/>
              <a:t>mail</a:t>
            </a:r>
            <a:r>
              <a:rPr lang="ru-RU" sz="2400" smtClean="0"/>
              <a:t>.   </a:t>
            </a:r>
            <a:r>
              <a:rPr lang="en-US" sz="2400" smtClean="0"/>
              <a:t>rfo</a:t>
            </a:r>
            <a:r>
              <a:rPr lang="ru-RU" sz="2400" smtClean="0"/>
              <a:t>-</a:t>
            </a:r>
            <a:r>
              <a:rPr lang="en-US" sz="2400" smtClean="0"/>
              <a:t>zven</a:t>
            </a:r>
            <a:r>
              <a:rPr lang="ru-RU" sz="2400" smtClean="0"/>
              <a:t>@</a:t>
            </a:r>
            <a:r>
              <a:rPr lang="en-US" sz="2400" smtClean="0"/>
              <a:t>minfin</a:t>
            </a:r>
            <a:r>
              <a:rPr lang="ru-RU" sz="2400" smtClean="0"/>
              <a:t>.</a:t>
            </a:r>
            <a:r>
              <a:rPr lang="en-US" sz="2400" smtClean="0"/>
              <a:t>mari</a:t>
            </a:r>
            <a:r>
              <a:rPr lang="ru-RU" sz="2400" smtClean="0"/>
              <a:t>.</a:t>
            </a:r>
            <a:r>
              <a:rPr lang="en-US" sz="2400" smtClean="0"/>
              <a:t>ru</a:t>
            </a:r>
            <a:endParaRPr lang="ru-RU" sz="2400" smtClean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2" grpId="0"/>
      <p:bldP spid="3686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2" name="Group 4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180314625"/>
              </p:ext>
            </p:extLst>
          </p:nvPr>
        </p:nvGraphicFramePr>
        <p:xfrm>
          <a:off x="214281" y="764910"/>
          <a:ext cx="8474105" cy="4695931"/>
        </p:xfrm>
        <a:graphic>
          <a:graphicData uri="http://schemas.openxmlformats.org/drawingml/2006/table">
            <a:tbl>
              <a:tblPr/>
              <a:tblGrid>
                <a:gridCol w="3071835"/>
                <a:gridCol w="1928826"/>
                <a:gridCol w="1643074"/>
                <a:gridCol w="1830370"/>
              </a:tblGrid>
              <a:tr h="591847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696">
                <a:tc gridSpan="4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                                                                                                         млн.руб.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67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2016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Отклонения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338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Дотации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+3,1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81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Субсидии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160,4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+1,6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2699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Субвенции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266,4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-41,8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31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Итого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481,4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444,3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-37,1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Номер слайда 6"/>
          <p:cNvSpPr txBox="1">
            <a:spLocks noGrp="1"/>
          </p:cNvSpPr>
          <p:nvPr/>
        </p:nvSpPr>
        <p:spPr bwMode="auto">
          <a:xfrm>
            <a:off x="6480175" y="64008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1467C0D-FD4C-4F60-B813-13BCD96CC7A6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5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87425" y="438150"/>
            <a:ext cx="8156575" cy="8477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400" dirty="0" smtClean="0">
                <a:solidFill>
                  <a:schemeClr val="tx1"/>
                </a:solidFill>
              </a:rPr>
              <a:t>Структура собственных доходов бюджета муниципального района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0" y="2668588"/>
          <a:ext cx="4035425" cy="222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20" name="Диаграмма" r:id="rId4" imgW="7772400" imgH="4533979" progId="MSGraph.Chart.8">
                  <p:embed followColorScheme="full"/>
                </p:oleObj>
              </mc:Choice>
              <mc:Fallback>
                <p:oleObj name="Диаграмма" r:id="rId4" imgW="7772400" imgH="4533979" progId="MSGraph.Chart.8">
                  <p:embed followColorScheme="full"/>
                  <p:pic>
                    <p:nvPicPr>
                      <p:cNvPr id="0" name="Picture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68588"/>
                        <a:ext cx="4035425" cy="222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899124114"/>
              </p:ext>
            </p:extLst>
          </p:nvPr>
        </p:nvGraphicFramePr>
        <p:xfrm>
          <a:off x="899592" y="1772816"/>
          <a:ext cx="7416601" cy="411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21" name="Диаграмма" r:id="rId6" imgW="7915118" imgH="4762647" progId="MSGraph.Chart.8">
                  <p:embed followColorScheme="full"/>
                </p:oleObj>
              </mc:Choice>
              <mc:Fallback>
                <p:oleObj name="Диаграмма" r:id="rId6" imgW="7915118" imgH="4762647" progId="MSGraph.Chart.8">
                  <p:embed followColorScheme="full"/>
                  <p:pic>
                    <p:nvPicPr>
                      <p:cNvPr id="0" name="Picture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772816"/>
                        <a:ext cx="7416601" cy="4113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2123728" y="4071943"/>
            <a:ext cx="8051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</a:rPr>
              <a:t> 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</a:rPr>
              <a:t>1,7%</a:t>
            </a:r>
            <a:endParaRPr lang="ru-RU" sz="14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31" name="AutoShape 10"/>
          <p:cNvSpPr>
            <a:spLocks noChangeArrowheads="1"/>
          </p:cNvSpPr>
          <p:nvPr/>
        </p:nvSpPr>
        <p:spPr bwMode="auto">
          <a:xfrm>
            <a:off x="1785918" y="5572141"/>
            <a:ext cx="1705962" cy="642941"/>
          </a:xfrm>
          <a:prstGeom prst="wedgeRectCallout">
            <a:avLst>
              <a:gd name="adj1" fmla="val 843"/>
              <a:gd name="adj2" fmla="val -170251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2,9млн.р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уб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2" name="Text Box 12"/>
          <p:cNvSpPr txBox="1">
            <a:spLocks noChangeArrowheads="1"/>
          </p:cNvSpPr>
          <p:nvPr/>
        </p:nvSpPr>
        <p:spPr bwMode="auto">
          <a:xfrm>
            <a:off x="4527550" y="2886075"/>
            <a:ext cx="1171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latin typeface="Arial" pitchFamily="34" charset="0"/>
              </a:rPr>
              <a:t>75,6 %</a:t>
            </a:r>
            <a:endParaRPr lang="ru-RU" sz="2400" b="1" dirty="0">
              <a:latin typeface="Arial" pitchFamily="34" charset="0"/>
            </a:endParaRPr>
          </a:p>
        </p:txBody>
      </p:sp>
      <p:sp>
        <p:nvSpPr>
          <p:cNvPr id="1033" name="Text Box 13"/>
          <p:cNvSpPr txBox="1">
            <a:spLocks noChangeArrowheads="1"/>
          </p:cNvSpPr>
          <p:nvPr/>
        </p:nvSpPr>
        <p:spPr bwMode="auto">
          <a:xfrm>
            <a:off x="4024312" y="4441145"/>
            <a:ext cx="503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 smtClean="0">
                <a:latin typeface="Arial" pitchFamily="34" charset="0"/>
              </a:rPr>
              <a:t>7%</a:t>
            </a:r>
            <a:endParaRPr lang="ru-RU" sz="1600" b="1" dirty="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1034" name="AutoShape 14"/>
          <p:cNvSpPr>
            <a:spLocks noChangeArrowheads="1"/>
          </p:cNvSpPr>
          <p:nvPr/>
        </p:nvSpPr>
        <p:spPr bwMode="auto">
          <a:xfrm>
            <a:off x="3857620" y="1571612"/>
            <a:ext cx="1928826" cy="527040"/>
          </a:xfrm>
          <a:prstGeom prst="wedgeRectCallout">
            <a:avLst>
              <a:gd name="adj1" fmla="val -11616"/>
              <a:gd name="adj2" fmla="val 23686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1200" b="1" dirty="0" smtClean="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ru-RU" sz="1200" b="1" dirty="0" smtClean="0">
                <a:solidFill>
                  <a:srgbClr val="000000"/>
                </a:solidFill>
                <a:latin typeface="Arial" pitchFamily="34" charset="0"/>
              </a:rPr>
              <a:t>НДФЛ  134,1   </a:t>
            </a:r>
            <a:r>
              <a:rPr lang="ru-RU" sz="1200" b="1" dirty="0" err="1">
                <a:solidFill>
                  <a:srgbClr val="000000"/>
                </a:solidFill>
                <a:latin typeface="Arial" pitchFamily="34" charset="0"/>
              </a:rPr>
              <a:t>млн.руб</a:t>
            </a:r>
            <a:endParaRPr lang="ru-RU" sz="1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5" name="AutoShape 15"/>
          <p:cNvSpPr>
            <a:spLocks noChangeArrowheads="1"/>
          </p:cNvSpPr>
          <p:nvPr/>
        </p:nvSpPr>
        <p:spPr bwMode="auto">
          <a:xfrm>
            <a:off x="6357950" y="5429264"/>
            <a:ext cx="1714512" cy="785818"/>
          </a:xfrm>
          <a:prstGeom prst="wedgeRectCallout">
            <a:avLst>
              <a:gd name="adj1" fmla="val -180288"/>
              <a:gd name="adj2" fmla="val -12711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13,4 </a:t>
            </a:r>
            <a:r>
              <a:rPr lang="ru-RU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 Box 16"/>
          <p:cNvSpPr txBox="1">
            <a:spLocks noChangeArrowheads="1"/>
          </p:cNvSpPr>
          <p:nvPr/>
        </p:nvSpPr>
        <p:spPr bwMode="auto">
          <a:xfrm>
            <a:off x="1500166" y="4071942"/>
            <a:ext cx="857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%</a:t>
            </a:r>
            <a:r>
              <a:rPr lang="ru-RU" sz="1000" b="1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endParaRPr lang="ru-RU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37" name="AutoShape 17"/>
          <p:cNvSpPr>
            <a:spLocks noChangeArrowheads="1"/>
          </p:cNvSpPr>
          <p:nvPr/>
        </p:nvSpPr>
        <p:spPr bwMode="auto">
          <a:xfrm>
            <a:off x="428596" y="5857892"/>
            <a:ext cx="1104879" cy="428628"/>
          </a:xfrm>
          <a:prstGeom prst="wedgeRectCallout">
            <a:avLst>
              <a:gd name="adj1" fmla="val 103456"/>
              <a:gd name="adj2" fmla="val -31803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Госпошлина 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3,0  </a:t>
            </a:r>
            <a:r>
              <a:rPr lang="ru-RU" sz="1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8" name="Text Box 13"/>
          <p:cNvSpPr txBox="1">
            <a:spLocks noChangeArrowheads="1"/>
          </p:cNvSpPr>
          <p:nvPr/>
        </p:nvSpPr>
        <p:spPr bwMode="auto">
          <a:xfrm>
            <a:off x="2714612" y="4447768"/>
            <a:ext cx="5549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3%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39" name="AutoShape 10"/>
          <p:cNvSpPr>
            <a:spLocks noChangeArrowheads="1"/>
          </p:cNvSpPr>
          <p:nvPr/>
        </p:nvSpPr>
        <p:spPr bwMode="auto">
          <a:xfrm flipH="1">
            <a:off x="3438525" y="5441173"/>
            <a:ext cx="1790700" cy="381000"/>
          </a:xfrm>
          <a:prstGeom prst="wedgeRectCallout">
            <a:avLst>
              <a:gd name="adj1" fmla="val 78981"/>
              <a:gd name="adj2" fmla="val -22018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Акцизы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5,3 млн.руб</a:t>
            </a:r>
            <a:r>
              <a:rPr lang="ru-RU" sz="1200" b="1" dirty="0">
                <a:solidFill>
                  <a:srgbClr val="000000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142844" y="4929198"/>
            <a:ext cx="1104879" cy="511975"/>
          </a:xfrm>
          <a:prstGeom prst="wedgeRectCallout">
            <a:avLst>
              <a:gd name="adj1" fmla="val 108055"/>
              <a:gd name="adj2" fmla="val -12287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Штрафы 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1,9  </a:t>
            </a:r>
            <a:r>
              <a:rPr lang="ru-RU" sz="1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1857356" y="4286256"/>
            <a:ext cx="7858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</a:rPr>
              <a:t>1,8</a:t>
            </a: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%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26B562-30E7-4D49-81EF-F7C30BAA083D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1438"/>
            <a:ext cx="9144000" cy="765175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cs typeface="Arial" pitchFamily="34" charset="0"/>
              </a:rPr>
              <a:t>Прогноз налоговых и неналоговых доходов бюджета </a:t>
            </a:r>
            <a:br>
              <a:rPr lang="ru-RU" sz="2000" b="1" dirty="0" smtClean="0">
                <a:solidFill>
                  <a:schemeClr val="tx1"/>
                </a:solidFill>
                <a:cs typeface="Arial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cs typeface="Arial" pitchFamily="34" charset="0"/>
              </a:rPr>
              <a:t>Звениговского</a:t>
            </a:r>
            <a:r>
              <a:rPr lang="ru-RU" sz="2000" b="1" dirty="0" smtClean="0">
                <a:solidFill>
                  <a:schemeClr val="tx1"/>
                </a:solidFill>
                <a:cs typeface="Arial" pitchFamily="34" charset="0"/>
              </a:rPr>
              <a:t> муниципального района на 2016 год</a:t>
            </a:r>
          </a:p>
        </p:txBody>
      </p:sp>
      <p:graphicFrame>
        <p:nvGraphicFramePr>
          <p:cNvPr id="50180" name="Group 4"/>
          <p:cNvGraphicFramePr>
            <a:graphicFrameLocks noGrp="1"/>
          </p:cNvGraphicFramePr>
          <p:nvPr>
            <p:ph idx="4294967295"/>
          </p:nvPr>
        </p:nvGraphicFramePr>
        <p:xfrm>
          <a:off x="0" y="833438"/>
          <a:ext cx="8928100" cy="245154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{69C7853C-536D-4A76-A0AE-DD22124D55A5}</a:tableStyleId>
              </a:tblPr>
              <a:tblGrid>
                <a:gridCol w="4392612"/>
                <a:gridCol w="1549401"/>
                <a:gridCol w="1617662"/>
                <a:gridCol w="1368425"/>
              </a:tblGrid>
              <a:tr h="92805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Наименование доходов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Утверждено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на 2015 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Прогноз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на 2016 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В % 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к 2015 году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800000"/>
                    </a:solidFill>
                  </a:tcPr>
                </a:tc>
              </a:tr>
              <a:tr h="50918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 ВСЕГО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0" marT="0" marB="0"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169 931,8</a:t>
                      </a:r>
                    </a:p>
                  </a:txBody>
                  <a:tcPr marL="0" marR="90000" marT="0" marB="0"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177 259,0</a:t>
                      </a:r>
                    </a:p>
                  </a:txBody>
                  <a:tcPr marL="0" marR="90000" marT="0" marB="0"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104,3</a:t>
                      </a:r>
                    </a:p>
                  </a:txBody>
                  <a:tcPr marL="0" marR="90000" marT="0" marB="0" anchor="ctr" horzOverflow="overflow">
                    <a:solidFill>
                      <a:srgbClr val="FFFFCC"/>
                    </a:solidFill>
                  </a:tcPr>
                </a:tc>
              </a:tr>
              <a:tr h="50715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НАЛОГОВЫЕ  ДОХОДЫ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0" marT="0" marB="0"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149 105,9</a:t>
                      </a:r>
                    </a:p>
                  </a:txBody>
                  <a:tcPr marL="0" marR="90000" marT="0" marB="0"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155 825,2</a:t>
                      </a:r>
                    </a:p>
                  </a:txBody>
                  <a:tcPr marL="0" marR="90000" marT="0" marB="0"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104,5</a:t>
                      </a:r>
                    </a:p>
                  </a:txBody>
                  <a:tcPr marL="0" marR="90000" marT="0" marB="0" anchor="ctr" horzOverflow="overflow">
                    <a:solidFill>
                      <a:srgbClr val="FFFFCC"/>
                    </a:solidFill>
                  </a:tcPr>
                </a:tc>
              </a:tr>
              <a:tr h="50715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НЕНАЛОГОВЫЕ  ДОХОДЫ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0" marT="0" marB="0"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20 825,9</a:t>
                      </a:r>
                    </a:p>
                  </a:txBody>
                  <a:tcPr marL="0" marR="90000" marT="0" marB="0"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21 433,8</a:t>
                      </a:r>
                    </a:p>
                  </a:txBody>
                  <a:tcPr marL="0" marR="90000" marT="0" marB="0"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102,9</a:t>
                      </a:r>
                    </a:p>
                  </a:txBody>
                  <a:tcPr marL="0" marR="90000" marT="0" marB="0" anchor="ctr" horzOverflow="overflow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9459" name="Rectangle 6"/>
          <p:cNvSpPr txBox="1">
            <a:spLocks noGrp="1" noChangeArrowheads="1"/>
          </p:cNvSpPr>
          <p:nvPr/>
        </p:nvSpPr>
        <p:spPr bwMode="auto">
          <a:xfrm>
            <a:off x="8861425" y="6669088"/>
            <a:ext cx="3587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CE3AEC-D562-4AC2-B39C-668C403BA3D2}" type="slidenum">
              <a:rPr lang="ru-RU" sz="800">
                <a:solidFill>
                  <a:schemeClr val="bg2"/>
                </a:solidFill>
              </a:rPr>
              <a:pPr algn="r"/>
              <a:t>6</a:t>
            </a:fld>
            <a:endParaRPr lang="ru-RU" sz="800">
              <a:solidFill>
                <a:schemeClr val="bg2"/>
              </a:solidFill>
            </a:endParaRPr>
          </a:p>
        </p:txBody>
      </p:sp>
      <p:sp>
        <p:nvSpPr>
          <p:cNvPr id="19462" name="Text Box 865"/>
          <p:cNvSpPr txBox="1">
            <a:spLocks noChangeArrowheads="1"/>
          </p:cNvSpPr>
          <p:nvPr/>
        </p:nvSpPr>
        <p:spPr bwMode="auto">
          <a:xfrm>
            <a:off x="7754938" y="500063"/>
            <a:ext cx="1389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1600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9463" name="Rectangle 2"/>
          <p:cNvSpPr txBox="1">
            <a:spLocks noChangeArrowheads="1"/>
          </p:cNvSpPr>
          <p:nvPr/>
        </p:nvSpPr>
        <p:spPr bwMode="auto">
          <a:xfrm>
            <a:off x="0" y="3357563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b="1">
                <a:cs typeface="Arial" pitchFamily="34" charset="0"/>
              </a:rPr>
              <a:t>Прогноз налоговых и неналоговых доходов </a:t>
            </a:r>
          </a:p>
          <a:p>
            <a:pPr algn="ctr" eaLnBrk="0" hangingPunct="0"/>
            <a:r>
              <a:rPr lang="ru-RU" sz="2000" b="1">
                <a:cs typeface="Arial" pitchFamily="34" charset="0"/>
              </a:rPr>
              <a:t>бюджетов поселений на 2014 год.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/>
        </p:nvGraphicFramePr>
        <p:xfrm>
          <a:off x="105460" y="4149526"/>
          <a:ext cx="8928100" cy="259258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{69C7853C-536D-4A76-A0AE-DD22124D55A5}</a:tableStyleId>
              </a:tblPr>
              <a:tblGrid>
                <a:gridCol w="4395788"/>
                <a:gridCol w="1546225"/>
                <a:gridCol w="1617662"/>
                <a:gridCol w="1368425"/>
              </a:tblGrid>
              <a:tr h="76156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Наименование доходов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Утверждено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на 2015 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Прогноз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на 2016 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В % </a:t>
                      </a:r>
                    </a:p>
                    <a:p>
                      <a:pPr marL="342900" marR="0" lvl="0" indent="-34290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к 2015 году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solidFill>
                      <a:srgbClr val="0000CC"/>
                    </a:solidFill>
                  </a:tcPr>
                </a:tc>
              </a:tr>
              <a:tr h="611971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 ВСЕГО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0" marT="0" marB="0" anchor="ctr" horzOverflow="overflow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56 907,9</a:t>
                      </a:r>
                    </a:p>
                  </a:txBody>
                  <a:tcPr marL="0" marR="90000" marT="0" marB="0" anchor="ctr" horzOverflow="overflow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57 753,4</a:t>
                      </a:r>
                    </a:p>
                  </a:txBody>
                  <a:tcPr marL="0" marR="90000" marT="0" marB="0" anchor="ctr" horzOverflow="overflow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101,5</a:t>
                      </a:r>
                    </a:p>
                  </a:txBody>
                  <a:tcPr marL="0" marR="90000" marT="0" marB="0" anchor="ctr" horzOverflow="overflow">
                    <a:solidFill>
                      <a:srgbClr val="CCECFF"/>
                    </a:solidFill>
                  </a:tcPr>
                </a:tc>
              </a:tr>
              <a:tr h="60952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НАЛОГОВЫЕ  ДОХОДЫ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0" marT="0" marB="0" anchor="ctr" horzOverflow="overflow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51 965,7</a:t>
                      </a:r>
                    </a:p>
                  </a:txBody>
                  <a:tcPr marL="0" marR="90000" marT="0" marB="0" anchor="ctr" horzOverflow="overflow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52 892,1</a:t>
                      </a:r>
                    </a:p>
                  </a:txBody>
                  <a:tcPr marL="0" marR="90000" marT="0" marB="0" anchor="ctr" horzOverflow="overflow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101,8</a:t>
                      </a:r>
                    </a:p>
                  </a:txBody>
                  <a:tcPr marL="0" marR="90000" marT="0" marB="0" anchor="ctr" horzOverflow="overflow">
                    <a:solidFill>
                      <a:srgbClr val="CCECFF"/>
                    </a:solidFill>
                  </a:tcPr>
                </a:tc>
              </a:tr>
              <a:tr h="60952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НЕНАЛОГОВЫЕ  ДОХОДЫ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0" marT="0" marB="0" anchor="ctr" horzOverflow="overflow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4 942,2</a:t>
                      </a:r>
                    </a:p>
                  </a:txBody>
                  <a:tcPr marL="0" marR="90000" marT="0" marB="0" anchor="ctr" horzOverflow="overflow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4 861,3</a:t>
                      </a:r>
                    </a:p>
                  </a:txBody>
                  <a:tcPr marL="0" marR="90000" marT="0" marB="0" anchor="ctr" horzOverflow="overflow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spc="100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98,4</a:t>
                      </a:r>
                    </a:p>
                  </a:txBody>
                  <a:tcPr marL="0" marR="90000" marT="0" marB="0" anchor="ctr" horzOverflow="overflow"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19465" name="Text Box 865"/>
          <p:cNvSpPr txBox="1">
            <a:spLocks noChangeArrowheads="1"/>
          </p:cNvSpPr>
          <p:nvPr/>
        </p:nvSpPr>
        <p:spPr bwMode="auto">
          <a:xfrm>
            <a:off x="7667625" y="3860800"/>
            <a:ext cx="1389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1600">
                <a:solidFill>
                  <a:srgbClr val="000000"/>
                </a:solidFill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9BB9BF-1B1C-4652-9E26-8BB15529C591}" type="slidenum">
              <a:rPr lang="ru-RU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20484" name="Group 4"/>
          <p:cNvGraphicFramePr>
            <a:graphicFrameLocks noGrp="1"/>
          </p:cNvGraphicFramePr>
          <p:nvPr>
            <p:ph idx="4294967295"/>
          </p:nvPr>
        </p:nvGraphicFramePr>
        <p:xfrm>
          <a:off x="0" y="746125"/>
          <a:ext cx="9144002" cy="6097994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{69C7853C-536D-4A76-A0AE-DD22124D55A5}</a:tableStyleId>
              </a:tblPr>
              <a:tblGrid>
                <a:gridCol w="4643540"/>
                <a:gridCol w="1512077"/>
                <a:gridCol w="1512077"/>
                <a:gridCol w="1476308"/>
              </a:tblGrid>
              <a:tr h="921632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доходов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Утверждено </a:t>
                      </a:r>
                    </a:p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 2015 год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Прогноз </a:t>
                      </a:r>
                    </a:p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  2016 год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 утв. плану </a:t>
                      </a:r>
                    </a:p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 2015 год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rgbClr val="003399"/>
                    </a:solidFill>
                  </a:tcPr>
                </a:tc>
              </a:tr>
              <a:tr h="44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 ВСЕГО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169 931,8</a:t>
                      </a:r>
                    </a:p>
                  </a:txBody>
                  <a:tcPr marL="90000" marR="90000" marT="46800" marB="46800" anchor="ctr" horzOverflow="overflow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177 259,0</a:t>
                      </a:r>
                    </a:p>
                  </a:txBody>
                  <a:tcPr marL="90000" marR="90000" marT="46800" marB="46800" anchor="ctr" horzOverflow="overflow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104,3</a:t>
                      </a:r>
                    </a:p>
                  </a:txBody>
                  <a:tcPr marL="90000" marR="90000" marT="46800" marB="46800" anchor="ctr" horzOverflow="overflow">
                    <a:solidFill>
                      <a:srgbClr val="FFCCCC"/>
                    </a:solidFill>
                  </a:tcPr>
                </a:tc>
              </a:tr>
              <a:tr h="44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НАЛОГОВЫЕ  ДОХОДЫ,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 них: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149 105,9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155 825,2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104,5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3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 на доходы физических лиц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130 088,9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134 107,2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103,1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3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уплаты акцизов на нефтепродукты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4 624,0 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5 344,0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115,6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3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Единый налог на вмененный доход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11 065,0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13 200,0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119,3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3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Государственная пошлина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3 121,0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2 995,0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НЕНАЛОГОВЫЕ  ДОХОДЫ,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 них: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20 825,9</a:t>
                      </a:r>
                    </a:p>
                  </a:txBody>
                  <a:tcPr marL="90000" marR="90000" marT="46800" marB="46800" anchor="ctr" horzOverflow="overflow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21 433,8</a:t>
                      </a:r>
                    </a:p>
                  </a:txBody>
                  <a:tcPr marL="90000" marR="90000" marT="46800" marB="46800" anchor="ctr" horzOverflow="overflow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102,9</a:t>
                      </a:r>
                    </a:p>
                  </a:txBody>
                  <a:tcPr marL="90000" marR="90000" marT="46800" marB="46800" anchor="ctr" horzOverflow="overflow">
                    <a:solidFill>
                      <a:srgbClr val="FFCCCC"/>
                    </a:solidFill>
                  </a:tcPr>
                </a:tc>
              </a:tr>
              <a:tr h="4237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использования имущества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2 920,0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2 900,0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99,3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0357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от продажи имущества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 земельных участков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14 776,9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16 443,8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111,3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0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Штрафы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2 230,0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1 850,0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83,0</a:t>
                      </a:r>
                    </a:p>
                  </a:txBody>
                  <a:tcPr marL="90000" marR="90000" marT="46800" marB="4680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14375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chemeClr val="tx1"/>
                </a:solidFill>
                <a:cs typeface="Arial" pitchFamily="34" charset="0"/>
              </a:rPr>
              <a:t>Прогноз налоговых и неналоговых доходов бюджета района на 2016 год</a:t>
            </a:r>
          </a:p>
        </p:txBody>
      </p:sp>
      <p:sp>
        <p:nvSpPr>
          <p:cNvPr id="18436" name="Rectangle 6"/>
          <p:cNvSpPr txBox="1">
            <a:spLocks noGrp="1" noChangeArrowheads="1"/>
          </p:cNvSpPr>
          <p:nvPr/>
        </p:nvSpPr>
        <p:spPr bwMode="auto">
          <a:xfrm>
            <a:off x="8861425" y="6669088"/>
            <a:ext cx="3587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2212AFC-1840-4EDD-887A-7FB4D0984AF6}" type="slidenum">
              <a:rPr lang="ru-RU" sz="800">
                <a:solidFill>
                  <a:schemeClr val="bg2"/>
                </a:solidFill>
              </a:rPr>
              <a:pPr algn="r"/>
              <a:t>7</a:t>
            </a:fld>
            <a:endParaRPr lang="ru-RU" sz="800">
              <a:solidFill>
                <a:schemeClr val="bg2"/>
              </a:solidFill>
            </a:endParaRPr>
          </a:p>
        </p:txBody>
      </p:sp>
      <p:sp>
        <p:nvSpPr>
          <p:cNvPr id="18438" name="Text Box 865"/>
          <p:cNvSpPr txBox="1">
            <a:spLocks noChangeArrowheads="1"/>
          </p:cNvSpPr>
          <p:nvPr/>
        </p:nvSpPr>
        <p:spPr bwMode="auto">
          <a:xfrm>
            <a:off x="7524750" y="404813"/>
            <a:ext cx="14763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1500"/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5C30446-1E1F-4BFD-8D31-67C578E90A25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8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700213"/>
          </a:xfrm>
          <a:noFill/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Основные показатели прогноза 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социально-экономического развития 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МО «</a:t>
            </a:r>
            <a:r>
              <a:rPr lang="ru-RU" sz="2800" b="1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Звениговский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муниципальный район» 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на 2016-2018 годы </a:t>
            </a:r>
            <a:r>
              <a:rPr lang="ru-RU" sz="2400" b="1" dirty="0" smtClean="0">
                <a:solidFill>
                  <a:schemeClr val="tx1"/>
                </a:solidFill>
                <a:effectLst/>
              </a:rPr>
              <a:t> </a:t>
            </a:r>
          </a:p>
        </p:txBody>
      </p:sp>
      <p:graphicFrame>
        <p:nvGraphicFramePr>
          <p:cNvPr id="6182" name="Group 38"/>
          <p:cNvGraphicFramePr>
            <a:graphicFrameLocks noGrp="1"/>
          </p:cNvGraphicFramePr>
          <p:nvPr/>
        </p:nvGraphicFramePr>
        <p:xfrm>
          <a:off x="0" y="1930400"/>
          <a:ext cx="8975725" cy="4541838"/>
        </p:xfrm>
        <a:graphic>
          <a:graphicData uri="http://schemas.openxmlformats.org/drawingml/2006/table">
            <a:tbl>
              <a:tblPr/>
              <a:tblGrid>
                <a:gridCol w="2305050"/>
                <a:gridCol w="1495054"/>
                <a:gridCol w="1656134"/>
                <a:gridCol w="1947862"/>
                <a:gridCol w="1571625"/>
              </a:tblGrid>
              <a:tr h="10303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2015 г.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оценка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2016 г.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2017 г.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2018 г.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Фонд заработной платы млн.рублей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3019,6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3173,9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3344,8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3525,4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56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Численность работников  тыс.чел             (для расчета ФОТ)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11,928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11,699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11,500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11,500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920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Среднемесячная заработная плата, рублей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21095,7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22607,9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24237,5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25546,7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76" name="Text Box 30"/>
          <p:cNvSpPr txBox="1">
            <a:spLocks noChangeArrowheads="1"/>
          </p:cNvSpPr>
          <p:nvPr/>
        </p:nvSpPr>
        <p:spPr bwMode="auto">
          <a:xfrm>
            <a:off x="8820150" y="6453188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>
              <a:solidFill>
                <a:srgbClr val="DDDDDD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  <a:noFill/>
        </p:spPr>
        <p:txBody>
          <a:bodyPr/>
          <a:lstStyle/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Поступление налога на доходы физических лиц  в контингенте за 2013 -2016 г.г.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714501"/>
            <a:ext cx="4214810" cy="1214434"/>
          </a:xfrm>
          <a:noFill/>
        </p:spPr>
        <p:txBody>
          <a:bodyPr/>
          <a:lstStyle/>
          <a:p>
            <a:r>
              <a:rPr lang="ru-RU" sz="2400" dirty="0" smtClean="0">
                <a:effectLst/>
              </a:rPr>
              <a:t>2013 год – 320,2млн.руб.</a:t>
            </a:r>
          </a:p>
        </p:txBody>
      </p:sp>
      <p:graphicFrame>
        <p:nvGraphicFramePr>
          <p:cNvPr id="2050" name="Object 6"/>
          <p:cNvGraphicFramePr>
            <a:graphicFrameLocks noGrp="1" noChangeAspect="1"/>
          </p:cNvGraphicFramePr>
          <p:nvPr>
            <p:ph type="chart" sz="half" idx="4294967295"/>
            <p:extLst>
              <p:ext uri="{D42A27DB-BD31-4B8C-83A1-F6EECF244321}">
                <p14:modId xmlns:p14="http://schemas.microsoft.com/office/powerpoint/2010/main" val="1461978966"/>
              </p:ext>
            </p:extLst>
          </p:nvPr>
        </p:nvGraphicFramePr>
        <p:xfrm>
          <a:off x="3997855" y="1718466"/>
          <a:ext cx="5018087" cy="4649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37" name="Worksheet" r:id="rId4" imgW="5000513" imgH="4419465" progId="Excel.Sheet.8">
                  <p:embed/>
                </p:oleObj>
              </mc:Choice>
              <mc:Fallback>
                <p:oleObj name="Worksheet" r:id="rId4" imgW="5000513" imgH="4419465" progId="Excel.Sheet.8">
                  <p:embed/>
                  <p:pic>
                    <p:nvPicPr>
                      <p:cNvPr id="0" name="Picture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7855" y="1718466"/>
                        <a:ext cx="5018087" cy="46497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277812" y="2533650"/>
            <a:ext cx="4865692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2400" dirty="0"/>
              <a:t>  </a:t>
            </a:r>
            <a:r>
              <a:rPr lang="ru-RU" sz="2400" dirty="0" smtClean="0"/>
              <a:t>2014  </a:t>
            </a:r>
            <a:r>
              <a:rPr lang="ru-RU" sz="2400" dirty="0"/>
              <a:t>год – </a:t>
            </a:r>
            <a:r>
              <a:rPr lang="ru-RU" sz="2400" dirty="0" smtClean="0"/>
              <a:t>352,9 </a:t>
            </a:r>
            <a:endParaRPr lang="ru-RU" sz="2400" dirty="0"/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400" dirty="0"/>
              <a:t>  </a:t>
            </a:r>
            <a:r>
              <a:rPr lang="ru-RU" sz="2000" dirty="0"/>
              <a:t>млн.руб.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0" y="5602288"/>
            <a:ext cx="5156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/>
              <a:t> </a:t>
            </a:r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 rot="-5400000">
            <a:off x="4970980" y="4458780"/>
            <a:ext cx="12858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CC3300"/>
                </a:solidFill>
              </a:rPr>
              <a:t> </a:t>
            </a:r>
            <a:r>
              <a:rPr lang="ru-RU" b="1" dirty="0" smtClean="0">
                <a:solidFill>
                  <a:srgbClr val="CC3300"/>
                </a:solidFill>
              </a:rPr>
              <a:t>320,2</a:t>
            </a:r>
            <a:endParaRPr lang="ru-RU" b="1" dirty="0">
              <a:solidFill>
                <a:srgbClr val="CC3300"/>
              </a:solidFill>
            </a:endParaRPr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 rot="-5400000">
            <a:off x="5865033" y="4315896"/>
            <a:ext cx="91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C3300"/>
                </a:solidFill>
              </a:rPr>
              <a:t>352,9</a:t>
            </a:r>
            <a:endParaRPr lang="ru-RU" b="1" dirty="0">
              <a:solidFill>
                <a:srgbClr val="CC3300"/>
              </a:solidFill>
            </a:endParaRPr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 rot="-5400000">
            <a:off x="6615123" y="3617397"/>
            <a:ext cx="1019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C3300"/>
                </a:solidFill>
              </a:rPr>
              <a:t>375,4</a:t>
            </a:r>
            <a:endParaRPr lang="ru-RU" b="1" dirty="0">
              <a:solidFill>
                <a:srgbClr val="CC3300"/>
              </a:solidFill>
            </a:endParaRPr>
          </a:p>
        </p:txBody>
      </p:sp>
      <p:sp>
        <p:nvSpPr>
          <p:cNvPr id="2058" name="Rectangle 12"/>
          <p:cNvSpPr>
            <a:spLocks noChangeArrowheads="1"/>
          </p:cNvSpPr>
          <p:nvPr/>
        </p:nvSpPr>
        <p:spPr bwMode="auto">
          <a:xfrm rot="-5400000">
            <a:off x="7566056" y="3175003"/>
            <a:ext cx="914400" cy="66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C3300"/>
                </a:solidFill>
              </a:rPr>
              <a:t>395,6</a:t>
            </a:r>
            <a:endParaRPr lang="ru-RU" b="1" dirty="0">
              <a:solidFill>
                <a:srgbClr val="CC3300"/>
              </a:solidFill>
            </a:endParaRPr>
          </a:p>
          <a:p>
            <a:endParaRPr lang="ru-RU" b="1" dirty="0">
              <a:solidFill>
                <a:srgbClr val="CC3300"/>
              </a:solidFill>
            </a:endParaRPr>
          </a:p>
        </p:txBody>
      </p:sp>
      <p:sp>
        <p:nvSpPr>
          <p:cNvPr id="2059" name="Прямоугольник 14"/>
          <p:cNvSpPr>
            <a:spLocks noChangeArrowheads="1"/>
          </p:cNvSpPr>
          <p:nvPr/>
        </p:nvSpPr>
        <p:spPr bwMode="auto">
          <a:xfrm>
            <a:off x="466725" y="3451225"/>
            <a:ext cx="45720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2000" dirty="0"/>
              <a:t> (ожидаемая </a:t>
            </a:r>
            <a:r>
              <a:rPr lang="ru-RU" sz="2000" dirty="0" smtClean="0"/>
              <a:t>оценка)2015</a:t>
            </a:r>
            <a:endParaRPr lang="ru-RU" sz="2000" dirty="0"/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0000"/>
            </a:pPr>
            <a:r>
              <a:rPr lang="ru-RU" sz="2000" dirty="0"/>
              <a:t>  года    </a:t>
            </a:r>
            <a:r>
              <a:rPr lang="ru-RU" sz="2000" dirty="0" smtClean="0"/>
              <a:t>375,4 </a:t>
            </a:r>
            <a:r>
              <a:rPr lang="ru-RU" sz="2000" dirty="0"/>
              <a:t>млн.руб.</a:t>
            </a:r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000" dirty="0"/>
              <a:t>Рост к </a:t>
            </a:r>
            <a:r>
              <a:rPr lang="ru-RU" sz="2000" dirty="0" smtClean="0"/>
              <a:t>2014 </a:t>
            </a:r>
            <a:r>
              <a:rPr lang="ru-RU" sz="2000" dirty="0"/>
              <a:t>г. </a:t>
            </a:r>
            <a:r>
              <a:rPr lang="ru-RU" sz="2000" dirty="0" smtClean="0"/>
              <a:t>106,4 </a:t>
            </a:r>
            <a:r>
              <a:rPr lang="ru-RU" sz="2000" dirty="0"/>
              <a:t>%</a:t>
            </a:r>
          </a:p>
        </p:txBody>
      </p:sp>
      <p:sp>
        <p:nvSpPr>
          <p:cNvPr id="2060" name="Прямоугольник 15"/>
          <p:cNvSpPr>
            <a:spLocks noChangeArrowheads="1"/>
          </p:cNvSpPr>
          <p:nvPr/>
        </p:nvSpPr>
        <p:spPr bwMode="auto">
          <a:xfrm>
            <a:off x="257175" y="4530725"/>
            <a:ext cx="4572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ru-RU" dirty="0"/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dirty="0"/>
              <a:t> </a:t>
            </a:r>
            <a:r>
              <a:rPr lang="ru-RU" sz="2000" dirty="0"/>
              <a:t>Прогноз  на </a:t>
            </a:r>
            <a:r>
              <a:rPr lang="ru-RU" sz="2000" dirty="0" smtClean="0"/>
              <a:t>2016  </a:t>
            </a:r>
            <a:r>
              <a:rPr lang="ru-RU" sz="2000" dirty="0"/>
              <a:t>год – </a:t>
            </a:r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0000"/>
            </a:pPr>
            <a:r>
              <a:rPr lang="ru-RU" sz="2000" dirty="0"/>
              <a:t>  </a:t>
            </a:r>
            <a:r>
              <a:rPr lang="ru-RU" sz="2000" dirty="0" smtClean="0"/>
              <a:t>395,6 </a:t>
            </a:r>
            <a:r>
              <a:rPr lang="ru-RU" sz="2000" dirty="0"/>
              <a:t>млн.руб. Рост </a:t>
            </a:r>
            <a:r>
              <a:rPr lang="ru-RU" sz="2000" dirty="0" smtClean="0"/>
              <a:t>105 </a:t>
            </a:r>
            <a:r>
              <a:rPr lang="ru-RU" sz="2000" dirty="0"/>
              <a:t>%  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1890</TotalTime>
  <Words>1861</Words>
  <Application>Microsoft Office PowerPoint</Application>
  <PresentationFormat>Экран (4:3)</PresentationFormat>
  <Paragraphs>637</Paragraphs>
  <Slides>35</Slides>
  <Notes>13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35</vt:i4>
      </vt:variant>
    </vt:vector>
  </HeadingPairs>
  <TitlesOfParts>
    <vt:vector size="42" baseType="lpstr">
      <vt:lpstr>Волна</vt:lpstr>
      <vt:lpstr>1_Волна</vt:lpstr>
      <vt:lpstr>2_Волна</vt:lpstr>
      <vt:lpstr>Трек</vt:lpstr>
      <vt:lpstr>Диаграмма</vt:lpstr>
      <vt:lpstr>Worksheet</vt:lpstr>
      <vt:lpstr>Лист Microsoft Excel 97-2003</vt:lpstr>
      <vt:lpstr>ПРОЕКТ бюджета на 2016 год</vt:lpstr>
      <vt:lpstr> Основные параметры бюджета  Муниципального образования Звениговский муниципальный район  на 2016 год (млн. руб.) </vt:lpstr>
      <vt:lpstr>Основные характеристики  бюджета района                                                                              млн.руб. </vt:lpstr>
      <vt:lpstr>Презентация PowerPoint</vt:lpstr>
      <vt:lpstr>Структура собственных доходов бюджета муниципального района</vt:lpstr>
      <vt:lpstr>Прогноз налоговых и неналоговых доходов бюджета   Звениговского муниципального района на 2016 год</vt:lpstr>
      <vt:lpstr>Прогноз налоговых и неналоговых доходов бюджета района на 2016 год</vt:lpstr>
      <vt:lpstr>Основные показатели прогноза  социально-экономического развития  МО «Звениговский муниципальный район»  на 2016-2018 годы  </vt:lpstr>
      <vt:lpstr>Поступление налога на доходы физических лиц  в контингенте за 2013 -2016 г.г.</vt:lpstr>
      <vt:lpstr>       Налог на доходы физических лиц </vt:lpstr>
      <vt:lpstr> Единый налог на вмененный доход </vt:lpstr>
      <vt:lpstr>      Акцизы на нефтепродукты </vt:lpstr>
      <vt:lpstr>        Плата за негативные воздействия на окружающую среду</vt:lpstr>
      <vt:lpstr>                                Аренда земли</vt:lpstr>
      <vt:lpstr>        Аренда имущества</vt:lpstr>
      <vt:lpstr>                                            Штрафные санкции </vt:lpstr>
      <vt:lpstr>                                            Продажа имущества </vt:lpstr>
      <vt:lpstr>Презентация PowerPoint</vt:lpstr>
      <vt:lpstr>Доля расходов в бюджете муниципального образования "Звениговский муниципальный район" на 2016г.</vt:lpstr>
      <vt:lpstr>Расходы по заработной плате   в общем объеме расходов на 2016 год</vt:lpstr>
      <vt:lpstr>Бюджетные ассигнования бюджета на исполнение публичных нормативных обязательств </vt:lpstr>
      <vt:lpstr>Бюджетные ассигнования бюджета на исполнение публичных нормативных обязательств</vt:lpstr>
      <vt:lpstr>Презентация PowerPoint</vt:lpstr>
      <vt:lpstr>1.Муниципальная  программа «Развитие образования  на 2014-2018 годы» млн.руб.</vt:lpstr>
      <vt:lpstr>Расходы по отрасли «Образование»                                                                                     млн.руб.</vt:lpstr>
      <vt:lpstr>2.Муниципальная программа «Развитие культуры, искусства и туризма Звениговского муниципального района на  2014-2018 годы»             млн.руб.</vt:lpstr>
      <vt:lpstr>Презентация PowerPoint</vt:lpstr>
      <vt:lpstr>4.Муниципальная программа «Обеспечение безопасности жизнедеятельности населения Звениговского муниципального района на 2014-2018 годы»                  млн.руб.</vt:lpstr>
      <vt:lpstr>5.Муниципальная программа «Развитие экономики на территории Звениговского муниципального района на 2014-2018 годы»       млн.руб.</vt:lpstr>
      <vt:lpstr>6.Муниципальная программа «Развитие муниципальной службы и информационно-телекоммуникационных технологий в Звениговском муниципальном районе  на 2014-2018 годы»   млн.руб.</vt:lpstr>
      <vt:lpstr>7.Муниципальная программа «Национальная безопасность по Звениговскому муниципальному району на 2014-2018 годы» млн.руб.</vt:lpstr>
      <vt:lpstr>Презентация PowerPoint</vt:lpstr>
      <vt:lpstr>МУНИЦИПАЛЬНЫЙ ДОЛГ</vt:lpstr>
      <vt:lpstr>Кредиторская задолженность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БЮДЖЕТА МУНИЦИПАЛЬНОГО ОБРАЗОВАНИЯ «ЗВЕНИГОВСКИЙ МУНИЦИПАЛЬНЫЙ РАЙОН» на 2014 год и на  плановый период  2015-2016 годов</dc:title>
  <dc:creator>Калининская</dc:creator>
  <cp:lastModifiedBy>Пользователь 2</cp:lastModifiedBy>
  <cp:revision>195</cp:revision>
  <dcterms:created xsi:type="dcterms:W3CDTF">2013-12-03T10:14:43Z</dcterms:created>
  <dcterms:modified xsi:type="dcterms:W3CDTF">2015-12-14T06:02:15Z</dcterms:modified>
</cp:coreProperties>
</file>