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5.xml" ContentType="application/vnd.openxmlformats-officedocument.drawingml.chartshape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6" r:id="rId1"/>
  </p:sldMasterIdLst>
  <p:notesMasterIdLst>
    <p:notesMasterId r:id="rId15"/>
  </p:notesMasterIdLst>
  <p:sldIdLst>
    <p:sldId id="256" r:id="rId2"/>
    <p:sldId id="376" r:id="rId3"/>
    <p:sldId id="377" r:id="rId4"/>
    <p:sldId id="379" r:id="rId5"/>
    <p:sldId id="436" r:id="rId6"/>
    <p:sldId id="382" r:id="rId7"/>
    <p:sldId id="435" r:id="rId8"/>
    <p:sldId id="395" r:id="rId9"/>
    <p:sldId id="437" r:id="rId10"/>
    <p:sldId id="396" r:id="rId11"/>
    <p:sldId id="369" r:id="rId12"/>
    <p:sldId id="430" r:id="rId13"/>
    <p:sldId id="26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0066"/>
    <a:srgbClr val="73F1AF"/>
    <a:srgbClr val="FF9900"/>
    <a:srgbClr val="FFFF66"/>
    <a:srgbClr val="000000"/>
    <a:srgbClr val="800000"/>
    <a:srgbClr val="000099"/>
    <a:srgbClr val="3F601A"/>
    <a:srgbClr val="70A8B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446" autoAdjust="0"/>
    <p:restoredTop sz="98649" autoAdjust="0"/>
  </p:normalViewPr>
  <p:slideViewPr>
    <p:cSldViewPr>
      <p:cViewPr>
        <p:scale>
          <a:sx n="87" d="100"/>
          <a:sy n="87" d="100"/>
        </p:scale>
        <p:origin x="-540" y="-7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10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13"/>
      <c:hPercent val="57"/>
      <c:rotY val="21"/>
      <c:depthPercent val="8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8916856104284036E-2"/>
          <c:y val="0.13698032795405518"/>
          <c:w val="0.92574144236156153"/>
          <c:h val="0.74623199327808276"/>
        </c:manualLayout>
      </c:layout>
      <c:bar3D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CC99FF"/>
            </a:solidFill>
            <a:ln w="19284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rgbClr val="00FF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FF6600"/>
              </a:solidFill>
              <a:ln w="19284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Sheet1!$B$1:$C$1</c:f>
              <c:strCache>
                <c:ptCount val="2"/>
                <c:pt idx="0">
                  <c:v>план 2020</c:v>
                </c:pt>
                <c:pt idx="1">
                  <c:v>факт 2020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1936.9</c:v>
                </c:pt>
                <c:pt idx="1">
                  <c:v>1943.4</c:v>
                </c:pt>
              </c:numCache>
            </c:numRef>
          </c:val>
        </c:ser>
        <c:gapWidth val="60"/>
        <c:gapDepth val="0"/>
        <c:shape val="cylinder"/>
        <c:axId val="72947200"/>
        <c:axId val="72948736"/>
        <c:axId val="0"/>
      </c:bar3DChart>
      <c:catAx>
        <c:axId val="72947200"/>
        <c:scaling>
          <c:orientation val="minMax"/>
        </c:scaling>
        <c:axPos val="b"/>
        <c:numFmt formatCode="General" sourceLinked="1"/>
        <c:tickLblPos val="low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3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72948736"/>
        <c:crosses val="autoZero"/>
        <c:auto val="1"/>
        <c:lblAlgn val="ctr"/>
        <c:lblOffset val="100"/>
        <c:tickLblSkip val="1"/>
        <c:tickMarkSkip val="1"/>
      </c:catAx>
      <c:valAx>
        <c:axId val="72948736"/>
        <c:scaling>
          <c:orientation val="minMax"/>
          <c:max val="1550"/>
          <c:min val="0"/>
        </c:scaling>
        <c:axPos val="l"/>
        <c:majorGridlines>
          <c:spPr>
            <a:ln w="19284">
              <a:solidFill>
                <a:srgbClr val="FFFFFF"/>
              </a:solidFill>
              <a:prstDash val="solid"/>
            </a:ln>
          </c:spPr>
        </c:majorGridlines>
        <c:numFmt formatCode="General" sourceLinked="1"/>
        <c:tickLblPos val="nextTo"/>
        <c:spPr>
          <a:ln w="4821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329" b="0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72947200"/>
        <c:crosses val="autoZero"/>
        <c:crossBetween val="between"/>
        <c:majorUnit val="150"/>
        <c:minorUnit val="150"/>
      </c:valAx>
      <c:spPr>
        <a:noFill/>
        <a:ln w="25394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81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  <c:userShapes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20"/>
      <c:hPercent val="44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7660558438249525E-2"/>
          <c:y val="3.2682671604871212E-2"/>
          <c:w val="0.94705174488567989"/>
          <c:h val="0.80801057331898285"/>
        </c:manualLayout>
      </c:layout>
      <c:bar3D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2018</c:v>
                </c:pt>
              </c:strCache>
            </c:strRef>
          </c:tx>
          <c:spPr>
            <a:solidFill>
              <a:srgbClr val="00B050"/>
            </a:solidFill>
            <a:ln w="1269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1.1005263913779215E-2"/>
                  <c:y val="-3.5093805421762742E-2"/>
                </c:manualLayout>
              </c:layout>
              <c:showVal val="1"/>
            </c:dLbl>
            <c:dLbl>
              <c:idx val="1"/>
              <c:layout>
                <c:manualLayout>
                  <c:x val="5.6373207115962404E-4"/>
                  <c:y val="-2.5811014574118617E-2"/>
                </c:manualLayout>
              </c:layout>
              <c:showVal val="1"/>
            </c:dLbl>
            <c:dLbl>
              <c:idx val="2"/>
              <c:layout>
                <c:manualLayout>
                  <c:x val="6.2495699674943866E-3"/>
                  <c:y val="-2.2847043013851674E-2"/>
                </c:manualLayout>
              </c:layout>
              <c:showVal val="1"/>
            </c:dLbl>
            <c:spPr>
              <a:noFill/>
              <a:ln w="25396">
                <a:noFill/>
              </a:ln>
            </c:spPr>
            <c:txPr>
              <a:bodyPr/>
              <a:lstStyle/>
              <a:p>
                <a:pPr>
                  <a:defRPr sz="1800" b="1" i="0" u="none" strike="noStrike" baseline="0">
                    <a:solidFill>
                      <a:schemeClr val="tx1"/>
                    </a:solidFill>
                    <a:latin typeface="Times New Roman" pitchFamily="18" charset="0"/>
                    <a:ea typeface="Arial Black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всего расходов</c:v>
                </c:pt>
                <c:pt idx="1">
                  <c:v>зарплата</c:v>
                </c:pt>
                <c:pt idx="2">
                  <c:v>другие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1013.1</c:v>
                </c:pt>
                <c:pt idx="1">
                  <c:v>818.9</c:v>
                </c:pt>
                <c:pt idx="2">
                  <c:v>194.2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FF00"/>
            </a:solidFill>
          </c:spPr>
          <c:dLbls>
            <c:dLbl>
              <c:idx val="0"/>
              <c:layout>
                <c:manualLayout>
                  <c:x val="1.5860428231562588E-2"/>
                  <c:y val="-2.8341048509244692E-2"/>
                </c:manualLayout>
              </c:layout>
              <c:showVal val="1"/>
            </c:dLbl>
            <c:dLbl>
              <c:idx val="1"/>
              <c:layout>
                <c:manualLayout>
                  <c:x val="2.0478356906080901E-2"/>
                  <c:y val="-3.6961503434487827E-2"/>
                </c:manualLayout>
              </c:layout>
              <c:showVal val="1"/>
            </c:dLbl>
            <c:dLbl>
              <c:idx val="2"/>
              <c:layout>
                <c:manualLayout>
                  <c:x val="1.4227115036508567E-2"/>
                  <c:y val="-2.8000009881048643E-2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всего расходов</c:v>
                </c:pt>
                <c:pt idx="1">
                  <c:v>зарплата</c:v>
                </c:pt>
                <c:pt idx="2">
                  <c:v>другие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1082</c:v>
                </c:pt>
                <c:pt idx="1">
                  <c:v>895.8</c:v>
                </c:pt>
                <c:pt idx="2">
                  <c:v>186.2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rgbClr val="FF9900"/>
            </a:solidFill>
          </c:spPr>
          <c:dLbls>
            <c:dLbl>
              <c:idx val="0"/>
              <c:layout>
                <c:manualLayout>
                  <c:x val="3.1033074724377423E-2"/>
                  <c:y val="5.2287215734581893E-3"/>
                </c:manualLayout>
              </c:layout>
              <c:showVal val="1"/>
            </c:dLbl>
            <c:dLbl>
              <c:idx val="1"/>
              <c:layout>
                <c:manualLayout>
                  <c:x val="3.9199673336055535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3.1033074724377524E-2"/>
                  <c:y val="-7.8430823601872788E-3"/>
                </c:manualLayout>
              </c:layout>
              <c:showVal val="1"/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Sheet1!$A$2:$A$4</c:f>
              <c:strCache>
                <c:ptCount val="3"/>
                <c:pt idx="0">
                  <c:v>всего расходов</c:v>
                </c:pt>
                <c:pt idx="1">
                  <c:v>зарплата</c:v>
                </c:pt>
                <c:pt idx="2">
                  <c:v>другие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964.8</c:v>
                </c:pt>
                <c:pt idx="1">
                  <c:v>871.7</c:v>
                </c:pt>
                <c:pt idx="2">
                  <c:v>93.1</c:v>
                </c:pt>
              </c:numCache>
            </c:numRef>
          </c:val>
        </c:ser>
        <c:dLbls>
          <c:showVal val="1"/>
        </c:dLbls>
        <c:gapDepth val="0"/>
        <c:shape val="cylinder"/>
        <c:axId val="115449856"/>
        <c:axId val="115451392"/>
        <c:axId val="0"/>
      </c:bar3DChart>
      <c:catAx>
        <c:axId val="115449856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799" b="1" i="0" u="none" strike="noStrike" baseline="0">
                <a:solidFill>
                  <a:schemeClr val="tx1"/>
                </a:solidFill>
                <a:latin typeface="Times New Roman" pitchFamily="18" charset="0"/>
                <a:ea typeface="Arial Black"/>
                <a:cs typeface="Times New Roman" pitchFamily="18" charset="0"/>
              </a:defRPr>
            </a:pPr>
            <a:endParaRPr lang="ru-RU"/>
          </a:p>
        </c:txPr>
        <c:crossAx val="115451392"/>
        <c:crosses val="autoZero"/>
        <c:auto val="1"/>
        <c:lblAlgn val="ctr"/>
        <c:lblOffset val="100"/>
        <c:tickLblSkip val="1"/>
        <c:tickMarkSkip val="1"/>
      </c:catAx>
      <c:valAx>
        <c:axId val="115451392"/>
        <c:scaling>
          <c:orientation val="minMax"/>
        </c:scaling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600" b="1" i="0" u="none" strike="noStrike" baseline="0">
                <a:solidFill>
                  <a:schemeClr val="tx1"/>
                </a:solidFill>
                <a:latin typeface="Times New Roman" pitchFamily="18" charset="0"/>
                <a:ea typeface="Arial Black"/>
                <a:cs typeface="Times New Roman" pitchFamily="18" charset="0"/>
              </a:defRPr>
            </a:pPr>
            <a:endParaRPr lang="ru-RU"/>
          </a:p>
        </c:txPr>
        <c:crossAx val="115449856"/>
        <c:crosses val="autoZero"/>
        <c:crossBetween val="between"/>
      </c:valAx>
      <c:spPr>
        <a:noFill/>
        <a:ln w="25407">
          <a:noFill/>
        </a:ln>
      </c:spPr>
    </c:plotArea>
    <c:legend>
      <c:legendPos val="t"/>
      <c:layout>
        <c:manualLayout>
          <c:xMode val="edge"/>
          <c:yMode val="edge"/>
          <c:x val="0.61400153686383518"/>
          <c:y val="1.511811173594016E-2"/>
          <c:w val="0.38285837381801496"/>
          <c:h val="7.3302009875579124E-2"/>
        </c:manualLayout>
      </c:layout>
      <c:spPr>
        <a:noFill/>
        <a:ln w="3175">
          <a:solidFill>
            <a:schemeClr val="bg1"/>
          </a:solidFill>
          <a:prstDash val="solid"/>
        </a:ln>
      </c:spPr>
      <c:txPr>
        <a:bodyPr/>
        <a:lstStyle/>
        <a:p>
          <a:pPr>
            <a:defRPr sz="1654" b="1" i="0" u="none" strike="noStrike" baseline="0">
              <a:solidFill>
                <a:schemeClr val="tx1"/>
              </a:solidFill>
              <a:latin typeface="Times New Roman" pitchFamily="18" charset="0"/>
              <a:ea typeface="Arial Black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799" b="1" i="0" u="none" strike="noStrike" baseline="0">
          <a:solidFill>
            <a:schemeClr val="tx1"/>
          </a:solidFill>
          <a:latin typeface="Arial Black"/>
          <a:ea typeface="Arial Black"/>
          <a:cs typeface="Arial Black"/>
        </a:defRPr>
      </a:pPr>
      <a:endParaRPr lang="ru-RU"/>
    </a:p>
  </c:tx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hPercent val="74"/>
      <c:depthPercent val="5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1.2188320209973761E-3"/>
          <c:y val="0"/>
          <c:w val="0.93469387755103606"/>
          <c:h val="0.8801169590643154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pattFill prst="pct50">
              <a:fgClr>
                <a:srgbClr val="99CCFF"/>
              </a:fgClr>
              <a:bgClr>
                <a:srgbClr val="6699FF"/>
              </a:bgClr>
            </a:pattFill>
            <a:ln w="21370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9.7409230096237951E-3"/>
                  <c:y val="0.17705165638297241"/>
                </c:manualLayout>
              </c:layout>
              <c:tx>
                <c:rich>
                  <a:bodyPr/>
                  <a:lstStyle/>
                  <a:p>
                    <a:pPr>
                      <a:defRPr sz="2776" b="1" i="0" u="none" strike="noStrike" baseline="0">
                        <a:solidFill>
                          <a:srgbClr val="993366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dirty="0" smtClean="0"/>
                      <a:t>2264,8</a:t>
                    </a:r>
                    <a:endParaRPr lang="en-US" dirty="0"/>
                  </a:p>
                </c:rich>
              </c:tx>
              <c:spPr>
                <a:noFill/>
                <a:ln w="42740">
                  <a:noFill/>
                </a:ln>
              </c:spPr>
              <c:showVal val="1"/>
            </c:dLbl>
            <c:dLbl>
              <c:idx val="1"/>
              <c:layout>
                <c:manualLayout>
                  <c:x val="2.7370516185477197E-2"/>
                  <c:y val="0.29001984916618262"/>
                </c:manualLayout>
              </c:layout>
              <c:tx>
                <c:rich>
                  <a:bodyPr/>
                  <a:lstStyle/>
                  <a:p>
                    <a:pPr>
                      <a:defRPr sz="2776" b="1" i="0" u="none" strike="noStrike" baseline="0">
                        <a:solidFill>
                          <a:srgbClr val="993366"/>
                        </a:solidFill>
                        <a:latin typeface="Times New Roman"/>
                        <a:ea typeface="Times New Roman"/>
                        <a:cs typeface="Times New Roman"/>
                      </a:defRPr>
                    </a:pPr>
                    <a:r>
                      <a:rPr lang="ru-RU" dirty="0" smtClean="0"/>
                      <a:t>1936,9</a:t>
                    </a:r>
                    <a:endParaRPr lang="en-US" dirty="0"/>
                  </a:p>
                </c:rich>
              </c:tx>
              <c:spPr>
                <a:noFill/>
                <a:ln w="42740">
                  <a:noFill/>
                </a:ln>
              </c:spPr>
              <c:showVal val="1"/>
            </c:dLbl>
            <c:spPr>
              <a:noFill/>
              <a:ln w="42740">
                <a:noFill/>
              </a:ln>
            </c:spPr>
            <c:txPr>
              <a:bodyPr/>
              <a:lstStyle/>
              <a:p>
                <a:pPr>
                  <a:defRPr sz="2774" b="1" i="0" u="none" strike="noStrike" baseline="0">
                    <a:solidFill>
                      <a:srgbClr val="993366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ru-RU"/>
              </a:p>
            </c:txPr>
            <c:showVal val="1"/>
          </c:dLbls>
          <c:cat>
            <c:strRef>
              <c:f>Sheet1!$B$1:$C$1</c:f>
              <c:strCache>
                <c:ptCount val="2"/>
                <c:pt idx="0">
                  <c:v>2019 год</c:v>
                </c:pt>
                <c:pt idx="1">
                  <c:v>2020 год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1507.1</c:v>
                </c:pt>
                <c:pt idx="1">
                  <c:v>2264.8000000000002</c:v>
                </c:pt>
              </c:numCache>
            </c:numRef>
          </c:val>
          <c:shape val="cylinder"/>
        </c:ser>
        <c:gapWidth val="130"/>
        <c:gapDepth val="0"/>
        <c:shape val="box"/>
        <c:axId val="60547456"/>
        <c:axId val="60548992"/>
        <c:axId val="0"/>
      </c:bar3DChart>
      <c:catAx>
        <c:axId val="60547456"/>
        <c:scaling>
          <c:orientation val="minMax"/>
        </c:scaling>
        <c:axPos val="b"/>
        <c:numFmt formatCode="General" sourceLinked="1"/>
        <c:tickLblPos val="low"/>
        <c:spPr>
          <a:ln w="5342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2354" b="1" i="0" u="none" strike="noStrike" baseline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60548992"/>
        <c:crossesAt val="0"/>
        <c:auto val="1"/>
        <c:lblAlgn val="ctr"/>
        <c:lblOffset val="100"/>
        <c:tickLblSkip val="1"/>
        <c:tickMarkSkip val="1"/>
      </c:catAx>
      <c:valAx>
        <c:axId val="60548992"/>
        <c:scaling>
          <c:orientation val="minMax"/>
          <c:max val="2000"/>
          <c:min val="0"/>
        </c:scaling>
        <c:axPos val="l"/>
        <c:majorGridlines>
          <c:spPr>
            <a:ln w="21370">
              <a:solidFill>
                <a:srgbClr val="FFFFFF"/>
              </a:solidFill>
              <a:prstDash val="solid"/>
            </a:ln>
          </c:spPr>
        </c:majorGridlines>
        <c:numFmt formatCode="General" sourceLinked="1"/>
        <c:tickLblPos val="nextTo"/>
        <c:spPr>
          <a:ln w="5342">
            <a:solidFill>
              <a:schemeClr val="tx1"/>
            </a:solidFill>
            <a:prstDash val="solid"/>
          </a:ln>
        </c:spPr>
        <c:txPr>
          <a:bodyPr/>
          <a:lstStyle/>
          <a:p>
            <a:pPr>
              <a:defRPr sz="1600"/>
            </a:pPr>
            <a:endParaRPr lang="ru-RU"/>
          </a:p>
        </c:txPr>
        <c:crossAx val="60547456"/>
        <c:crosses val="autoZero"/>
        <c:crossBetween val="between"/>
        <c:majorUnit val="500"/>
        <c:minorUnit val="500"/>
      </c:valAx>
      <c:spPr>
        <a:noFill/>
        <a:ln w="25392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356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2.5252525252525249E-2"/>
          <c:y val="5.0505050505050456E-2"/>
          <c:w val="0.9494949494949495"/>
          <c:h val="0.8989898989899"/>
        </c:manualLayout>
      </c:layout>
      <c:barChart>
        <c:barDir val="col"/>
        <c:grouping val="clustered"/>
        <c:axId val="63036800"/>
        <c:axId val="110436736"/>
      </c:barChart>
      <c:catAx>
        <c:axId val="63036800"/>
        <c:scaling>
          <c:orientation val="minMax"/>
        </c:scaling>
        <c:axPos val="b"/>
        <c:majorTickMark val="cross"/>
        <c:tickLblPos val="nextTo"/>
        <c:spPr>
          <a:ln w="36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26" b="1" i="0" u="none" strike="noStrike" baseline="0">
                <a:solidFill>
                  <a:schemeClr val="tx1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110436736"/>
        <c:crosses val="autoZero"/>
        <c:auto val="1"/>
        <c:lblAlgn val="ctr"/>
        <c:lblOffset val="100"/>
        <c:tickMarkSkip val="1"/>
      </c:catAx>
      <c:valAx>
        <c:axId val="110436736"/>
        <c:scaling>
          <c:orientation val="minMax"/>
        </c:scaling>
        <c:axPos val="l"/>
        <c:majorTickMark val="cross"/>
        <c:tickLblPos val="nextTo"/>
        <c:spPr>
          <a:ln w="3678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926" b="1" i="0" u="none" strike="noStrike" baseline="0">
                <a:solidFill>
                  <a:schemeClr val="tx1"/>
                </a:solidFill>
                <a:latin typeface="Arial Cyr"/>
                <a:ea typeface="Arial Cyr"/>
                <a:cs typeface="Arial Cyr"/>
              </a:defRPr>
            </a:pPr>
            <a:endParaRPr lang="ru-RU"/>
          </a:p>
        </c:txPr>
        <c:crossAx val="63036800"/>
        <c:crosses val="autoZero"/>
        <c:crossBetween val="between"/>
      </c:valAx>
      <c:spPr>
        <a:noFill/>
        <a:ln w="25378">
          <a:noFill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926" b="1" i="0" u="none" strike="noStrike" baseline="0">
          <a:solidFill>
            <a:schemeClr val="tx1"/>
          </a:solidFill>
          <a:latin typeface="Arial Cyr"/>
          <a:ea typeface="Arial Cyr"/>
          <a:cs typeface="Arial Cyr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otX val="30"/>
      <c:perspective val="0"/>
    </c:view3D>
    <c:plotArea>
      <c:layout>
        <c:manualLayout>
          <c:layoutTarget val="inner"/>
          <c:xMode val="edge"/>
          <c:yMode val="edge"/>
          <c:x val="2.0021099950521596E-2"/>
          <c:y val="0.12949661407025825"/>
          <c:w val="0.64459813827097656"/>
          <c:h val="0.68671183858544693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chemeClr val="accent1"/>
            </a:solidFill>
            <a:ln w="18951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chemeClr val="accent5">
                  <a:lumMod val="60000"/>
                  <a:lumOff val="40000"/>
                </a:schemeClr>
              </a:solidFill>
              <a:ln w="18951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rgbClr val="73F1AF"/>
              </a:solidFill>
              <a:ln w="18951">
                <a:solidFill>
                  <a:schemeClr val="tx1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3.3839665395572812E-3"/>
                  <c:y val="-0.37319826507423665"/>
                </c:manualLayout>
              </c:layout>
              <c:showPercent val="1"/>
            </c:dLbl>
            <c:showPercent val="1"/>
          </c:dLbls>
          <c:cat>
            <c:strRef>
              <c:f>Sheet1!$B$1:$C$1</c:f>
              <c:strCache>
                <c:ptCount val="2"/>
                <c:pt idx="0">
                  <c:v>Финансовая помощь </c:v>
                </c:pt>
                <c:pt idx="1">
                  <c:v>Налоговые и неналоговые доходы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1887.5</c:v>
                </c:pt>
                <c:pt idx="1">
                  <c:v>55.9</c:v>
                </c:pt>
              </c:numCache>
            </c:numRef>
          </c:val>
        </c:ser>
      </c:pie3DChart>
      <c:spPr>
        <a:noFill/>
        <a:ln w="25401">
          <a:noFill/>
        </a:ln>
      </c:spPr>
    </c:plotArea>
    <c:legend>
      <c:legendPos val="r"/>
      <c:layout>
        <c:manualLayout>
          <c:xMode val="edge"/>
          <c:yMode val="edge"/>
          <c:x val="0.66395017352091001"/>
          <c:y val="0.31134804652254267"/>
          <c:w val="0.32589562520496829"/>
          <c:h val="0.34301974433111404"/>
        </c:manualLayout>
      </c:layout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2275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3F1AF"/>
              </a:solidFill>
            </c:spPr>
          </c:dPt>
          <c:dLbls>
            <c:dLbl>
              <c:idx val="0"/>
              <c:layout>
                <c:manualLayout>
                  <c:x val="-0.21161278262993424"/>
                  <c:y val="-0.18292304165850121"/>
                </c:manualLayout>
              </c:layout>
              <c:showCatName val="1"/>
              <c:showPercent val="1"/>
            </c:dLbl>
            <c:dLbl>
              <c:idx val="1"/>
              <c:layout>
                <c:manualLayout>
                  <c:x val="0.18186465765829254"/>
                  <c:y val="9.901833582967054E-2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-0.17657317509950757"/>
                  <c:y val="0"/>
                </c:manualLayout>
              </c:layout>
              <c:showCatName val="1"/>
              <c:showPercent val="1"/>
            </c:dLbl>
            <c:dLbl>
              <c:idx val="3"/>
              <c:layout>
                <c:manualLayout>
                  <c:x val="0.1534294024912852"/>
                  <c:y val="0"/>
                </c:manualLayout>
              </c:layout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НДФЛ</c:v>
                </c:pt>
                <c:pt idx="1">
                  <c:v>Земельный налог</c:v>
                </c:pt>
                <c:pt idx="2">
                  <c:v>Налог на имущество физических лиц</c:v>
                </c:pt>
                <c:pt idx="3">
                  <c:v>Гос. пошлина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34.800000000000004</c:v>
                </c:pt>
                <c:pt idx="1">
                  <c:v>17.5</c:v>
                </c:pt>
                <c:pt idx="2">
                  <c:v>2.1</c:v>
                </c:pt>
                <c:pt idx="3">
                  <c:v>0.8</c:v>
                </c:pt>
              </c:numCache>
            </c:numRef>
          </c:val>
        </c:ser>
        <c:dLbls>
          <c:showCatName val="1"/>
          <c:showPercent val="1"/>
        </c:dLbls>
      </c:pie3D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12700">
          <a:solidFill>
            <a:schemeClr val="tx1"/>
          </a:solidFill>
          <a:prstDash val="solid"/>
        </a:ln>
      </c:spPr>
    </c:sideWall>
    <c:backWall>
      <c:spPr>
        <a:noFill/>
        <a:ln w="12700">
          <a:solidFill>
            <a:schemeClr val="tx1"/>
          </a:solidFill>
          <a:prstDash val="solid"/>
        </a:ln>
      </c:spPr>
    </c:backWall>
    <c:plotArea>
      <c:layout/>
      <c:bar3DChart>
        <c:barDir val="col"/>
        <c:grouping val="clustered"/>
        <c:gapDepth val="0"/>
        <c:shape val="box"/>
        <c:axId val="111070208"/>
        <c:axId val="110891776"/>
        <c:axId val="0"/>
      </c:bar3DChart>
      <c:catAx>
        <c:axId val="111070208"/>
        <c:scaling>
          <c:orientation val="minMax"/>
        </c:scaling>
        <c:axPos val="b"/>
        <c:tickLblPos val="low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0891776"/>
        <c:crosses val="autoZero"/>
        <c:auto val="1"/>
        <c:lblAlgn val="ctr"/>
        <c:lblOffset val="100"/>
        <c:tickMarkSkip val="1"/>
      </c:catAx>
      <c:valAx>
        <c:axId val="110891776"/>
        <c:scaling>
          <c:orientation val="minMax"/>
        </c:scaling>
        <c:axPos val="l"/>
        <c:majorGridlines>
          <c:spPr>
            <a:ln w="3175">
              <a:solidFill>
                <a:schemeClr val="tx1"/>
              </a:solidFill>
              <a:prstDash val="solid"/>
            </a:ln>
          </c:spPr>
        </c:majorGridlines>
        <c:tickLblPos val="nextTo"/>
        <c:spPr>
          <a:ln w="3175">
            <a:solidFill>
              <a:schemeClr val="tx1"/>
            </a:solidFill>
            <a:prstDash val="solid"/>
          </a:ln>
        </c:spPr>
        <c:txPr>
          <a:bodyPr rot="0" vert="horz"/>
          <a:lstStyle/>
          <a:p>
            <a:pPr>
              <a:defRPr sz="1800" b="1" i="0" u="none" strike="noStrike" baseline="0">
                <a:solidFill>
                  <a:schemeClr val="tx1"/>
                </a:solidFill>
                <a:latin typeface="Arial"/>
                <a:ea typeface="Arial"/>
                <a:cs typeface="Arial"/>
              </a:defRPr>
            </a:pPr>
            <a:endParaRPr lang="ru-RU"/>
          </a:p>
        </c:txPr>
        <c:crossAx val="111070208"/>
        <c:crosses val="autoZero"/>
        <c:crossBetween val="between"/>
      </c:valAx>
      <c:spPr>
        <a:noFill/>
        <a:ln w="25398">
          <a:noFill/>
        </a:ln>
      </c:spPr>
    </c:plotArea>
    <c:legend>
      <c:legendPos val="r"/>
      <c:layout>
        <c:manualLayout>
          <c:xMode val="edge"/>
          <c:yMode val="edge"/>
          <c:x val="0.84285714285714286"/>
          <c:y val="0.39808153477218688"/>
          <c:w val="0.15079365079365104"/>
          <c:h val="0.20383693045563644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hPercent val="62"/>
      <c:depthPercent val="100"/>
      <c:rAngAx val="1"/>
    </c:view3D>
    <c:floor>
      <c:spPr>
        <a:solidFill>
          <a:srgbClr val="C0C0C0"/>
        </a:solidFill>
        <a:ln w="3175">
          <a:solidFill>
            <a:schemeClr val="tx1"/>
          </a:solidFill>
          <a:prstDash val="solid"/>
        </a:ln>
      </c:spPr>
    </c:floor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6.5291686254009412E-2"/>
          <c:y val="0.13277731938334639"/>
          <c:w val="0.92370572207085577"/>
          <c:h val="0.7762921323899864"/>
        </c:manualLayout>
      </c:layout>
      <c:bar3DChart>
        <c:barDir val="col"/>
        <c:grouping val="clustered"/>
        <c:varyColors val="1"/>
        <c:ser>
          <c:idx val="0"/>
          <c:order val="0"/>
          <c:tx>
            <c:strRef>
              <c:f>Sheet1!$A$2</c:f>
              <c:strCache>
                <c:ptCount val="1"/>
              </c:strCache>
            </c:strRef>
          </c:tx>
          <c:spPr>
            <a:solidFill>
              <a:srgbClr val="FFFF00"/>
            </a:solidFill>
            <a:ln w="16158">
              <a:solidFill>
                <a:schemeClr val="tx1"/>
              </a:solidFill>
              <a:prstDash val="solid"/>
            </a:ln>
          </c:spPr>
          <c:dLbls>
            <c:dLbl>
              <c:idx val="0"/>
              <c:layout>
                <c:manualLayout>
                  <c:x val="-3.3229397708008845E-3"/>
                  <c:y val="0.24162719100064811"/>
                </c:manualLayout>
              </c:layout>
              <c:numFmt formatCode="0.0" sourceLinked="0"/>
              <c:spPr>
                <a:solidFill>
                  <a:srgbClr val="FF0000"/>
                </a:solidFill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Val val="1"/>
            </c:dLbl>
            <c:dLbl>
              <c:idx val="1"/>
              <c:layout>
                <c:manualLayout>
                  <c:x val="-1.3082440042523185E-7"/>
                  <c:y val="0.15953454863658723"/>
                </c:manualLayout>
              </c:layout>
              <c:numFmt formatCode="0.0" sourceLinked="0"/>
              <c:spPr>
                <a:solidFill>
                  <a:srgbClr val="FF0000"/>
                </a:solidFill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3.3229397708008854E-3"/>
                  <c:y val="0.24162719100064811"/>
                </c:manualLayout>
              </c:layout>
              <c:spPr>
                <a:solidFill>
                  <a:srgbClr val="FF0000"/>
                </a:solidFill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  <c:showVal val="1"/>
            </c:dLbl>
            <c:dLbl>
              <c:idx val="3"/>
              <c:numFmt formatCode="0.0" sourceLinked="0"/>
              <c:spPr>
                <a:noFill/>
                <a:ln w="32315">
                  <a:noFill/>
                </a:ln>
              </c:spPr>
              <c:txPr>
                <a:bodyPr/>
                <a:lstStyle/>
                <a:p>
                  <a:pPr>
                    <a:defRPr sz="2545" b="1" i="1" u="none" strike="noStrike" baseline="0">
                      <a:solidFill>
                        <a:srgbClr val="00008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ru-RU"/>
                </a:p>
              </c:txPr>
            </c:dLbl>
            <c:numFmt formatCode="0.0" sourceLinked="0"/>
            <c:spPr>
              <a:noFill/>
              <a:ln w="32315">
                <a:noFill/>
              </a:ln>
            </c:spPr>
            <c:txPr>
              <a:bodyPr/>
              <a:lstStyle/>
              <a:p>
                <a:pPr>
                  <a:defRPr sz="2545" b="1" i="1" u="none" strike="noStrike" baseline="0">
                    <a:solidFill>
                      <a:srgbClr val="FFFFFF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Sheet1!$B$1:$D$1</c:f>
              <c:strCache>
                <c:ptCount val="3"/>
                <c:pt idx="0">
                  <c:v>Факт 2019 г.</c:v>
                </c:pt>
                <c:pt idx="1">
                  <c:v>План 2020 г.</c:v>
                </c:pt>
                <c:pt idx="2">
                  <c:v>Факт 2020 г.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52.1</c:v>
                </c:pt>
                <c:pt idx="1">
                  <c:v>49</c:v>
                </c:pt>
                <c:pt idx="2">
                  <c:v>55.9</c:v>
                </c:pt>
              </c:numCache>
            </c:numRef>
          </c:val>
        </c:ser>
        <c:dLbls>
          <c:showVal val="1"/>
        </c:dLbls>
        <c:gapDepth val="0"/>
        <c:shape val="box"/>
        <c:axId val="110905600"/>
        <c:axId val="110936448"/>
        <c:axId val="0"/>
      </c:bar3DChart>
      <c:catAx>
        <c:axId val="110905600"/>
        <c:scaling>
          <c:orientation val="minMax"/>
        </c:scaling>
        <c:axPos val="b"/>
        <c:numFmt formatCode="General" sourceLinked="1"/>
        <c:tickLblPos val="low"/>
        <c:spPr>
          <a:ln w="1615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800" b="1" i="1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10936448"/>
        <c:crosses val="autoZero"/>
        <c:auto val="1"/>
        <c:lblAlgn val="ctr"/>
        <c:lblOffset val="100"/>
        <c:tickLblSkip val="1"/>
        <c:tickMarkSkip val="1"/>
      </c:catAx>
      <c:valAx>
        <c:axId val="110936448"/>
        <c:scaling>
          <c:orientation val="minMax"/>
          <c:max val="150"/>
          <c:min val="0"/>
        </c:scaling>
        <c:axPos val="l"/>
        <c:majorGridlines>
          <c:spPr>
            <a:ln w="16158">
              <a:solidFill>
                <a:srgbClr val="FFFFFF"/>
              </a:solidFill>
              <a:prstDash val="solid"/>
            </a:ln>
          </c:spPr>
        </c:majorGridlines>
        <c:minorGridlines/>
        <c:numFmt formatCode="General" sourceLinked="1"/>
        <c:tickLblPos val="nextTo"/>
        <c:spPr>
          <a:ln w="16158">
            <a:solidFill>
              <a:srgbClr val="000080"/>
            </a:solidFill>
            <a:prstDash val="solid"/>
          </a:ln>
        </c:spPr>
        <c:txPr>
          <a:bodyPr rot="0" vert="horz"/>
          <a:lstStyle/>
          <a:p>
            <a:pPr>
              <a:defRPr sz="1525" b="1" i="0" u="none" strike="noStrik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</a:defRPr>
            </a:pPr>
            <a:endParaRPr lang="ru-RU"/>
          </a:p>
        </c:txPr>
        <c:crossAx val="110905600"/>
        <c:crosses val="autoZero"/>
        <c:crossBetween val="between"/>
        <c:majorUnit val="50"/>
        <c:minorUnit val="25"/>
      </c:valAx>
      <c:spPr>
        <a:noFill/>
        <a:ln w="16158">
          <a:solidFill>
            <a:srgbClr val="FFFFFF"/>
          </a:solidFill>
          <a:prstDash val="solid"/>
        </a:ln>
      </c:spPr>
    </c:plotArea>
    <c:plotVisOnly val="1"/>
    <c:dispBlanksAs val="gap"/>
  </c:chart>
  <c:spPr>
    <a:noFill/>
    <a:ln>
      <a:noFill/>
    </a:ln>
  </c:spPr>
  <c:txPr>
    <a:bodyPr/>
    <a:lstStyle/>
    <a:p>
      <a:pPr>
        <a:defRPr sz="2545" b="1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10"/>
      <c:rotY val="50"/>
      <c:depthPercent val="100"/>
      <c:rAngAx val="1"/>
    </c:view3D>
    <c:floor>
      <c:spPr>
        <a:noFill/>
      </c:spPr>
    </c:floor>
    <c:sideWall>
      <c:spPr>
        <a:ln>
          <a:noFill/>
        </a:ln>
      </c:spPr>
    </c:sideWall>
    <c:backWall>
      <c:spPr>
        <a:ln>
          <a:noFill/>
        </a:ln>
      </c:spPr>
    </c:backWall>
    <c:plotArea>
      <c:layout>
        <c:manualLayout>
          <c:layoutTarget val="inner"/>
          <c:xMode val="edge"/>
          <c:yMode val="edge"/>
          <c:x val="8.7870110547117186E-3"/>
          <c:y val="0.13187612992495773"/>
          <c:w val="0.90260717443704519"/>
          <c:h val="0.80171023485505977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dPt>
          <c:dPt>
            <c:idx val="1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6.3193402060671588E-2"/>
                  <c:y val="0.16405980245824772"/>
                </c:manualLayout>
              </c:layout>
              <c:tx>
                <c:rich>
                  <a:bodyPr/>
                  <a:lstStyle/>
                  <a:p>
                    <a:pPr>
                      <a:defRPr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2399" dirty="0" smtClean="0">
                        <a:latin typeface="Times New Roman" pitchFamily="18" charset="0"/>
                        <a:cs typeface="Times New Roman" pitchFamily="18" charset="0"/>
                      </a:rPr>
                      <a:t>1963,4</a:t>
                    </a:r>
                    <a:endParaRPr lang="en-US" sz="2399" dirty="0"/>
                  </a:p>
                </c:rich>
              </c:tx>
              <c:spPr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</a:effectLst>
              </c:spPr>
            </c:dLbl>
            <c:dLbl>
              <c:idx val="1"/>
              <c:layout>
                <c:manualLayout>
                  <c:x val="5.8936886997582982E-2"/>
                  <c:y val="0.16405980245824772"/>
                </c:manualLayout>
              </c:layout>
              <c:tx>
                <c:rich>
                  <a:bodyPr/>
                  <a:lstStyle/>
                  <a:p>
                    <a:pPr>
                      <a:defRPr sz="2399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2399" dirty="0" smtClean="0">
                        <a:latin typeface="Times New Roman" pitchFamily="18" charset="0"/>
                        <a:cs typeface="Times New Roman" pitchFamily="18" charset="0"/>
                      </a:rPr>
                      <a:t>1897,7</a:t>
                    </a:r>
                  </a:p>
                </c:rich>
              </c:tx>
              <c:spPr>
                <a:solidFill>
                  <a:schemeClr val="bg1"/>
                </a:solidFill>
              </c:spPr>
            </c:dLbl>
            <c:dLbl>
              <c:idx val="2"/>
              <c:layout>
                <c:manualLayout>
                  <c:x val="5.1842851356824683E-2"/>
                  <c:y val="-2.8429282160625452E-3"/>
                </c:manualLayout>
              </c:layout>
              <c:tx>
                <c:rich>
                  <a:bodyPr/>
                  <a:lstStyle/>
                  <a:p>
                    <a:pPr>
                      <a:defRPr sz="2399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2399" dirty="0" smtClean="0">
                        <a:latin typeface="Times New Roman" pitchFamily="18" charset="0"/>
                        <a:cs typeface="Times New Roman" pitchFamily="18" charset="0"/>
                      </a:rPr>
                      <a:t>277,2</a:t>
                    </a:r>
                    <a:endParaRPr lang="en-US" sz="2399" dirty="0"/>
                  </a:p>
                </c:rich>
              </c:tx>
              <c:spPr>
                <a:solidFill>
                  <a:schemeClr val="bg2">
                    <a:lumMod val="50000"/>
                  </a:schemeClr>
                </a:solidFill>
              </c:spPr>
            </c:dLbl>
            <c:txPr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План</c:v>
                </c:pt>
                <c:pt idx="1">
                  <c:v>факт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2298.5</c:v>
                </c:pt>
                <c:pt idx="1">
                  <c:v>2240.6</c:v>
                </c:pt>
              </c:numCache>
            </c:numRef>
          </c:val>
        </c:ser>
        <c:gapWidth val="84"/>
        <c:gapDepth val="0"/>
        <c:shape val="cylinder"/>
        <c:axId val="111395584"/>
        <c:axId val="111397120"/>
        <c:axId val="0"/>
      </c:bar3DChart>
      <c:catAx>
        <c:axId val="111395584"/>
        <c:scaling>
          <c:orientation val="minMax"/>
        </c:scaling>
        <c:axPos val="b"/>
        <c:majorTickMark val="none"/>
        <c:tickLblPos val="none"/>
        <c:spPr>
          <a:ln>
            <a:noFill/>
          </a:ln>
          <a:effectLst>
            <a:outerShdw blurRad="50800" dist="50800" dir="5400000" sx="8000" sy="8000" algn="ctr" rotWithShape="0">
              <a:srgbClr val="000000">
                <a:alpha val="43137"/>
              </a:srgbClr>
            </a:outerShdw>
          </a:effectLst>
        </c:spPr>
        <c:txPr>
          <a:bodyPr rot="-5400000" vert="horz"/>
          <a:lstStyle/>
          <a:p>
            <a:pPr>
              <a:defRPr/>
            </a:pPr>
            <a:endParaRPr lang="ru-RU"/>
          </a:p>
        </c:txPr>
        <c:crossAx val="111397120"/>
        <c:crosses val="autoZero"/>
        <c:lblAlgn val="ctr"/>
        <c:lblOffset val="100"/>
      </c:catAx>
      <c:valAx>
        <c:axId val="111397120"/>
        <c:scaling>
          <c:orientation val="minMax"/>
          <c:max val="2000"/>
          <c:min val="0"/>
        </c:scaling>
        <c:axPos val="r"/>
        <c:majorGridlines/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11395584"/>
        <c:crosses val="max"/>
        <c:crossBetween val="between"/>
        <c:majorUnit val="500"/>
        <c:minorUnit val="500"/>
      </c:valAx>
      <c:spPr>
        <a:noFill/>
        <a:ln w="25371">
          <a:noFill/>
        </a:ln>
      </c:spPr>
    </c:plotArea>
    <c:plotVisOnly val="1"/>
    <c:dispBlanksAs val="gap"/>
  </c:chart>
  <c:spPr>
    <a:scene3d>
      <a:camera prst="orthographicFront"/>
      <a:lightRig rig="threePt" dir="t"/>
    </a:scene3d>
    <a:sp3d>
      <a:bevelB h="6350"/>
    </a:sp3d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25"/>
      <c:hPercent val="50"/>
      <c:rotY val="230"/>
      <c:perspective val="0"/>
    </c:view3D>
    <c:plotArea>
      <c:layout>
        <c:manualLayout>
          <c:layoutTarget val="inner"/>
          <c:xMode val="edge"/>
          <c:yMode val="edge"/>
          <c:x val="6.6276902887139111E-2"/>
          <c:y val="0.10506063633780352"/>
          <c:w val="0.62509886264217285"/>
          <c:h val="0.70784193302961895"/>
        </c:manualLayout>
      </c:layout>
      <c:pie3DChart>
        <c:varyColors val="1"/>
        <c:ser>
          <c:idx val="0"/>
          <c:order val="0"/>
          <c:tx>
            <c:strRef>
              <c:f>Sheet1!#ССЫЛКА!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1"/>
            </a:solidFill>
            <a:ln w="27180">
              <a:noFill/>
            </a:ln>
          </c:spPr>
          <c:dPt>
            <c:idx val="0"/>
            <c:spPr>
              <a:solidFill>
                <a:srgbClr val="C00000"/>
              </a:solidFill>
              <a:ln w="27180">
                <a:noFill/>
              </a:ln>
            </c:spPr>
          </c:dPt>
          <c:dPt>
            <c:idx val="1"/>
            <c:spPr>
              <a:solidFill>
                <a:srgbClr val="FFFF00"/>
              </a:solidFill>
              <a:ln w="27180">
                <a:noFill/>
              </a:ln>
            </c:spPr>
          </c:dPt>
          <c:dPt>
            <c:idx val="2"/>
            <c:spPr>
              <a:solidFill>
                <a:schemeClr val="hlink"/>
              </a:solidFill>
              <a:ln w="27180">
                <a:noFill/>
              </a:ln>
            </c:spPr>
          </c:dPt>
          <c:dPt>
            <c:idx val="3"/>
            <c:spPr>
              <a:solidFill>
                <a:srgbClr val="FFC000"/>
              </a:solidFill>
              <a:ln w="27180">
                <a:noFill/>
              </a:ln>
            </c:spPr>
          </c:dPt>
          <c:dPt>
            <c:idx val="4"/>
            <c:spPr>
              <a:solidFill>
                <a:schemeClr val="accent1">
                  <a:lumMod val="60000"/>
                  <a:lumOff val="40000"/>
                </a:schemeClr>
              </a:solidFill>
              <a:ln w="27180">
                <a:solidFill>
                  <a:schemeClr val="accent1"/>
                </a:solidFill>
              </a:ln>
            </c:spPr>
          </c:dPt>
          <c:dLbls>
            <c:dLbl>
              <c:idx val="4"/>
              <c:delete val="1"/>
            </c:dLbl>
            <c:dLbl>
              <c:idx val="5"/>
              <c:delete val="1"/>
            </c:dLbl>
            <c:dLbl>
              <c:idx val="6"/>
              <c:layout>
                <c:manualLayout>
                  <c:x val="0.25797998687664075"/>
                  <c:y val="-4.0580972198032882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26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16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Sheet1!$A$1:$G$1</c:f>
              <c:strCache>
                <c:ptCount val="4"/>
                <c:pt idx="0">
                  <c:v>Общегосударственные вопросы</c:v>
                </c:pt>
                <c:pt idx="1">
                  <c:v>ЖКХ </c:v>
                </c:pt>
                <c:pt idx="2">
                  <c:v>Вусы</c:v>
                </c:pt>
                <c:pt idx="3">
                  <c:v>Национальная экономика</c:v>
                </c:pt>
              </c:strCache>
            </c:strRef>
          </c:cat>
          <c:val>
            <c:numRef>
              <c:f>Sheet1!$A$2:$F$2</c:f>
              <c:numCache>
                <c:formatCode>General</c:formatCode>
                <c:ptCount val="6"/>
                <c:pt idx="0">
                  <c:v>1113.9000000000001</c:v>
                </c:pt>
                <c:pt idx="1">
                  <c:v>436.5</c:v>
                </c:pt>
                <c:pt idx="2">
                  <c:v>114.7</c:v>
                </c:pt>
                <c:pt idx="3">
                  <c:v>232.6</c:v>
                </c:pt>
              </c:numCache>
            </c:numRef>
          </c:val>
        </c:ser>
        <c:dLbls>
          <c:showPercent val="1"/>
        </c:dLbls>
      </c:pie3DChart>
      <c:spPr>
        <a:noFill/>
        <a:ln w="25400">
          <a:noFill/>
        </a:ln>
      </c:spPr>
    </c:plotArea>
    <c:legend>
      <c:legendPos val="r"/>
      <c:legendEntry>
        <c:idx val="4"/>
        <c:delete val="1"/>
      </c:legendEntry>
      <c:legendEntry>
        <c:idx val="5"/>
        <c:delete val="1"/>
      </c:legendEntry>
      <c:layout>
        <c:manualLayout>
          <c:xMode val="edge"/>
          <c:yMode val="edge"/>
          <c:x val="0.6797645450568679"/>
          <c:y val="0.34004693243379475"/>
          <c:w val="0.29106878827646676"/>
          <c:h val="0.25005747389841698"/>
        </c:manualLayout>
      </c:layout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070" b="0" i="0" u="none" strike="noStrike" baseline="0">
          <a:solidFill>
            <a:schemeClr val="tx1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0.6025</cdr:x>
      <cdr:y>0</cdr:y>
    </cdr:from>
    <cdr:to>
      <cdr:x>0.924</cdr:x>
      <cdr:y>0.50375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552325" y="0"/>
          <a:ext cx="1895556" cy="1866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</cdr:sp>
  </cdr:relSizeAnchor>
  <cdr:relSizeAnchor xmlns:cdr="http://schemas.openxmlformats.org/drawingml/2006/chartDrawing">
    <cdr:from>
      <cdr:x>0.42364</cdr:x>
      <cdr:y>0.31168</cdr:y>
    </cdr:from>
    <cdr:to>
      <cdr:x>0.61193</cdr:x>
      <cdr:y>0.36637</cdr:y>
    </cdr:to>
    <cdr:sp macro="" textlink="">
      <cdr:nvSpPr>
        <cdr:cNvPr id="4" name="Прямая со стрелкой 3"/>
        <cdr:cNvSpPr/>
      </cdr:nvSpPr>
      <cdr:spPr>
        <a:xfrm xmlns:a="http://schemas.openxmlformats.org/drawingml/2006/main" flipV="1">
          <a:off x="3857620" y="1628788"/>
          <a:ext cx="1714512" cy="285752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C00000"/>
          </a:solidFill>
          <a:tailEnd type="arrow"/>
        </a:ln>
      </cdr:spPr>
      <cdr:style>
        <a:lnRef xmlns:a="http://schemas.openxmlformats.org/drawingml/2006/main" idx="3">
          <a:schemeClr val="accent2"/>
        </a:lnRef>
        <a:fillRef xmlns:a="http://schemas.openxmlformats.org/drawingml/2006/main" idx="0">
          <a:schemeClr val="accent2"/>
        </a:fillRef>
        <a:effectRef xmlns:a="http://schemas.openxmlformats.org/drawingml/2006/main" idx="2">
          <a:schemeClr val="accent2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0.47071</cdr:x>
      <cdr:y>0.42105</cdr:y>
    </cdr:from>
    <cdr:to>
      <cdr:x>0.58839</cdr:x>
      <cdr:y>0.50768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4286238" y="2200310"/>
          <a:ext cx="1071580" cy="452708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r>
            <a: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100,3 %</a:t>
          </a:r>
          <a:endParaRPr lang="ru-RU" sz="2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0.62832</cdr:x>
      <cdr:y>0.11429</cdr:y>
    </cdr:from>
    <cdr:to>
      <cdr:x>0.77876</cdr:x>
      <cdr:y>0.1943</cdr:y>
    </cdr:to>
    <cdr:sp macro="" textlink="">
      <cdr:nvSpPr>
        <cdr:cNvPr id="2" name="TextBox 1"/>
        <cdr:cNvSpPr txBox="1"/>
      </cdr:nvSpPr>
      <cdr:spPr bwMode="auto">
        <a:xfrm xmlns:a="http://schemas.openxmlformats.org/drawingml/2006/main">
          <a:off x="5072098" y="571504"/>
          <a:ext cx="1214446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0.0885</cdr:x>
      <cdr:y>0.1</cdr:y>
    </cdr:from>
    <cdr:to>
      <cdr:x>0.15044</cdr:x>
      <cdr:y>0.24156</cdr:y>
    </cdr:to>
    <cdr:sp macro="" textlink="">
      <cdr:nvSpPr>
        <cdr:cNvPr id="3" name="TextBox 2"/>
        <cdr:cNvSpPr txBox="1"/>
      </cdr:nvSpPr>
      <cdr:spPr bwMode="auto">
        <a:xfrm xmlns:a="http://schemas.openxmlformats.org/drawingml/2006/main">
          <a:off x="714416" y="500066"/>
          <a:ext cx="500010" cy="707886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 smtClean="0"/>
        </a:p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0.61062</cdr:x>
      <cdr:y>0.38571</cdr:y>
    </cdr:from>
    <cdr:to>
      <cdr:x>0.84071</cdr:x>
      <cdr:y>0.46572</cdr:y>
    </cdr:to>
    <cdr:sp macro="" textlink="">
      <cdr:nvSpPr>
        <cdr:cNvPr id="4" name="TextBox 3"/>
        <cdr:cNvSpPr txBox="1"/>
      </cdr:nvSpPr>
      <cdr:spPr bwMode="auto">
        <a:xfrm xmlns:a="http://schemas.openxmlformats.org/drawingml/2006/main" flipH="1">
          <a:off x="4929222" y="1928826"/>
          <a:ext cx="1857400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0.69912</cdr:x>
      <cdr:y>0.27143</cdr:y>
    </cdr:from>
    <cdr:to>
      <cdr:x>0.87611</cdr:x>
      <cdr:y>0.35144</cdr:y>
    </cdr:to>
    <cdr:sp macro="" textlink="">
      <cdr:nvSpPr>
        <cdr:cNvPr id="5" name="TextBox 4"/>
        <cdr:cNvSpPr txBox="1"/>
      </cdr:nvSpPr>
      <cdr:spPr bwMode="auto">
        <a:xfrm xmlns:a="http://schemas.openxmlformats.org/drawingml/2006/main">
          <a:off x="5643602" y="1357322"/>
          <a:ext cx="1428751" cy="40010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0.65487</cdr:x>
      <cdr:y>0.32857</cdr:y>
    </cdr:from>
    <cdr:to>
      <cdr:x>0.82301</cdr:x>
      <cdr:y>0.40858</cdr:y>
    </cdr:to>
    <cdr:sp macro="" textlink="">
      <cdr:nvSpPr>
        <cdr:cNvPr id="6" name="TextBox 5"/>
        <cdr:cNvSpPr txBox="1"/>
      </cdr:nvSpPr>
      <cdr:spPr bwMode="auto">
        <a:xfrm xmlns:a="http://schemas.openxmlformats.org/drawingml/2006/main">
          <a:off x="5286412" y="1643074"/>
          <a:ext cx="1357322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0.79646</cdr:x>
      <cdr:y>0.2</cdr:y>
    </cdr:from>
    <cdr:to>
      <cdr:x>0.81934</cdr:x>
      <cdr:y>0.28001</cdr:y>
    </cdr:to>
    <cdr:sp macro="" textlink="">
      <cdr:nvSpPr>
        <cdr:cNvPr id="22" name="TextBox 21"/>
        <cdr:cNvSpPr txBox="1"/>
      </cdr:nvSpPr>
      <cdr:spPr bwMode="auto">
        <a:xfrm xmlns:a="http://schemas.openxmlformats.org/drawingml/2006/main">
          <a:off x="6429420" y="1000132"/>
          <a:ext cx="184731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  <cdr:relSizeAnchor xmlns:cdr="http://schemas.openxmlformats.org/drawingml/2006/chartDrawing">
    <cdr:from>
      <cdr:x>0.77876</cdr:x>
      <cdr:y>0.12857</cdr:y>
    </cdr:from>
    <cdr:to>
      <cdr:x>0.93805</cdr:x>
      <cdr:y>0.20858</cdr:y>
    </cdr:to>
    <cdr:sp macro="" textlink="">
      <cdr:nvSpPr>
        <cdr:cNvPr id="23" name="TextBox 22"/>
        <cdr:cNvSpPr txBox="1"/>
      </cdr:nvSpPr>
      <cdr:spPr bwMode="auto">
        <a:xfrm xmlns:a="http://schemas.openxmlformats.org/drawingml/2006/main">
          <a:off x="6286544" y="642942"/>
          <a:ext cx="1285884" cy="40011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</cdr:spPr>
      <cdr:txBody>
        <a:bodyPr xmlns:a="http://schemas.openxmlformats.org/drawingml/2006/main" wrap="square" rtlCol="0">
          <a:spAutoFit/>
        </a:bodyPr>
        <a:lstStyle xmlns:a="http://schemas.openxmlformats.org/drawingml/2006/main"/>
        <a:p xmlns:a="http://schemas.openxmlformats.org/drawingml/2006/main">
          <a:pPr algn="ctr"/>
          <a:endParaRPr lang="ru-RU" sz="2000" b="1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0.57944</cdr:x>
      <cdr:y>0.60793</cdr:y>
    </cdr:from>
    <cdr:to>
      <cdr:x>0.72898</cdr:x>
      <cdr:y>0.68206</cdr:y>
    </cdr:to>
    <cdr:sp macro="" textlink="">
      <cdr:nvSpPr>
        <cdr:cNvPr id="4" name="Стрелка вправо 3"/>
        <cdr:cNvSpPr/>
      </cdr:nvSpPr>
      <cdr:spPr>
        <a:xfrm xmlns:a="http://schemas.openxmlformats.org/drawingml/2006/main" rot="20625203">
          <a:off x="4429156" y="2928958"/>
          <a:ext cx="1143008" cy="357190"/>
        </a:xfrm>
        <a:prstGeom xmlns:a="http://schemas.openxmlformats.org/drawingml/2006/main" prst="rightArrow">
          <a:avLst/>
        </a:prstGeom>
        <a:solidFill xmlns:a="http://schemas.openxmlformats.org/drawingml/2006/main">
          <a:srgbClr val="FFFF00"/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0.59829</cdr:x>
      <cdr:y>0.81335</cdr:y>
    </cdr:from>
    <cdr:to>
      <cdr:x>0.73504</cdr:x>
      <cdr:y>0.89156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5000660" y="3714776"/>
          <a:ext cx="1142979" cy="3572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/>
        <a:p xmlns:a="http://schemas.openxmlformats.org/drawingml/2006/main">
          <a:endParaRPr lang="ru-RU" sz="2000" b="1" spc="50" dirty="0">
            <a:ln w="12700" cmpd="sng">
              <a:solidFill>
                <a:schemeClr val="accent6">
                  <a:satMod val="120000"/>
                  <a:shade val="80000"/>
                </a:schemeClr>
              </a:solidFill>
              <a:prstDash val="solid"/>
            </a:ln>
            <a:solidFill>
              <a:schemeClr val="accent6">
                <a:tint val="1000"/>
              </a:schemeClr>
            </a:solidFill>
            <a:effectLst>
              <a:glow rad="53100">
                <a:schemeClr val="accent6">
                  <a:satMod val="180000"/>
                  <a:alpha val="30000"/>
                </a:schemeClr>
              </a:glow>
            </a:effectLst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0.499</cdr:x>
      <cdr:y>0.50025</cdr:y>
    </cdr:from>
    <cdr:to>
      <cdr:x>0.5085</cdr:x>
      <cdr:y>0.598</cdr:y>
    </cdr:to>
    <cdr:sp macro="" textlink="">
      <cdr:nvSpPr>
        <cdr:cNvPr id="1025" name="Text Box 1"/>
        <cdr:cNvSpPr txBox="1">
          <a:spLocks xmlns:a="http://schemas.openxmlformats.org/drawingml/2006/main" noChangeArrowheads="1"/>
        </cdr:cNvSpPr>
      </cdr:nvSpPr>
      <cdr:spPr bwMode="auto">
        <a:xfrm xmlns:a="http://schemas.openxmlformats.org/drawingml/2006/main">
          <a:off x="3965553" y="2048899"/>
          <a:ext cx="37597" cy="18123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9525">
          <a:noFill/>
          <a:miter lim="800000"/>
          <a:headEnd/>
          <a:tailEnd/>
        </a:ln>
        <a:effectLst xmlns:a="http://schemas.openxmlformats.org/drawingml/2006/main"/>
      </cdr:spPr>
      <cdr:txBody>
        <a:bodyPr xmlns:a="http://schemas.openxmlformats.org/drawingml/2006/main" wrap="none" lIns="36576" tIns="50292" rIns="36576" bIns="50292" anchor="ctr" upright="1">
          <a:spAutoFit/>
        </a:bodyPr>
        <a:lstStyle xmlns:a="http://schemas.openxmlformats.org/drawingml/2006/main"/>
        <a:p xmlns:a="http://schemas.openxmlformats.org/drawingml/2006/main">
          <a:pPr algn="ctr" rtl="1">
            <a:defRPr sz="1000"/>
          </a:pPr>
          <a:r>
            <a:rPr lang="ru-RU" sz="1800" b="1" i="0" strike="noStrike">
              <a:solidFill>
                <a:srgbClr val="FF6600"/>
              </a:solidFill>
              <a:latin typeface="Arial Black"/>
            </a:rPr>
            <a:t>  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972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72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4658161B-792B-4435-8AF4-78F13A104D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80995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BCAF4B-B2C5-4991-B6F9-A06F2852212B}" type="slidenum">
              <a:rPr lang="ru-RU" smtClean="0"/>
              <a:pPr/>
              <a:t>1</a:t>
            </a:fld>
            <a:endParaRPr lang="ru-RU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AC85C0-616F-405F-9DBE-BE6B46761D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C050B-5CA4-4B29-B3E4-BDCADDAE0A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52EF765-4371-4A1A-9533-F66AA26D5A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  <p:sldLayoutId id="21474839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34" y="692151"/>
            <a:ext cx="8143932" cy="137952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ОТЧЕТ </a:t>
            </a:r>
            <a:b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 исполнении бюджета</a:t>
            </a:r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65C30B-72BA-4F0E-A5E3-DDF367DB7F1E}" type="slidenum">
              <a:rPr lang="ru-RU"/>
              <a:pPr>
                <a:defRPr/>
              </a:pPr>
              <a:t>1</a:t>
            </a:fld>
            <a:endParaRPr lang="ru-RU" dirty="0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611188" y="3143248"/>
            <a:ext cx="7921625" cy="17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ru-RU" sz="3200" b="1" dirty="0">
                <a:cs typeface="Times New Roman" pitchFamily="18" charset="0"/>
              </a:rPr>
              <a:t/>
            </a:r>
            <a:br>
              <a:rPr lang="ru-RU" sz="3200" b="1" dirty="0">
                <a:cs typeface="Times New Roman" pitchFamily="18" charset="0"/>
              </a:rPr>
            </a:br>
            <a:r>
              <a:rPr lang="ru-RU" sz="3200" b="1" dirty="0" err="1" smtClean="0">
                <a:cs typeface="Times New Roman" pitchFamily="18" charset="0"/>
              </a:rPr>
              <a:t>Черноозёрского</a:t>
            </a:r>
            <a:r>
              <a:rPr lang="ru-RU" sz="3200" b="1" dirty="0" smtClean="0">
                <a:cs typeface="Times New Roman" pitchFamily="18" charset="0"/>
              </a:rPr>
              <a:t> сельского поселения</a:t>
            </a:r>
            <a:endParaRPr lang="ru-RU" sz="3200" b="1" dirty="0">
              <a:cs typeface="Times New Roman" pitchFamily="18" charset="0"/>
            </a:endParaRPr>
          </a:p>
          <a:p>
            <a:pPr algn="ctr"/>
            <a:r>
              <a:rPr lang="ru-RU" sz="3200" b="1" dirty="0">
                <a:cs typeface="Times New Roman" pitchFamily="18" charset="0"/>
              </a:rPr>
              <a:t>за </a:t>
            </a:r>
            <a:r>
              <a:rPr lang="ru-RU" sz="3200" b="1" dirty="0" smtClean="0">
                <a:cs typeface="Times New Roman" pitchFamily="18" charset="0"/>
              </a:rPr>
              <a:t>2020 </a:t>
            </a:r>
            <a:r>
              <a:rPr lang="ru-RU" sz="3200" b="1" dirty="0">
                <a:cs typeface="Times New Roman" pitchFamily="18" charset="0"/>
              </a:rPr>
              <a:t>год</a:t>
            </a:r>
          </a:p>
          <a:p>
            <a:pPr algn="ctr"/>
            <a:r>
              <a:rPr lang="ru-RU" sz="3600" b="1" dirty="0">
                <a:latin typeface="Arial" pitchFamily="34" charset="0"/>
              </a:rPr>
              <a:t/>
            </a:r>
            <a:br>
              <a:rPr lang="ru-RU" sz="3600" b="1" dirty="0">
                <a:latin typeface="Arial" pitchFamily="34" charset="0"/>
              </a:rPr>
            </a:br>
            <a:endParaRPr lang="ru-RU" sz="3600" b="1" dirty="0">
              <a:latin typeface="Arial" pitchFamily="34" charset="0"/>
            </a:endParaRPr>
          </a:p>
        </p:txBody>
      </p:sp>
    </p:spTree>
  </p:cSld>
  <p:clrMapOvr>
    <a:masterClrMapping/>
  </p:clrMapOvr>
  <p:transition spd="med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6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457200" y="244475"/>
            <a:ext cx="8385175" cy="1398575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бюджета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Черноозер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ского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сельского поселения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за 2020 год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 разрезе отраслей)</a:t>
            </a:r>
          </a:p>
        </p:txBody>
      </p:sp>
      <p:graphicFrame>
        <p:nvGraphicFramePr>
          <p:cNvPr id="12" name="Object 5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653052302"/>
              </p:ext>
            </p:extLst>
          </p:nvPr>
        </p:nvGraphicFramePr>
        <p:xfrm>
          <a:off x="0" y="1143000"/>
          <a:ext cx="9144000" cy="5454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Rectangle 4"/>
          <p:cNvSpPr>
            <a:spLocks noGrp="1" noRot="1" noChangeArrowheads="1"/>
          </p:cNvSpPr>
          <p:nvPr>
            <p:ph type="ctrTitle"/>
          </p:nvPr>
        </p:nvSpPr>
        <p:spPr>
          <a:xfrm>
            <a:off x="755576" y="260648"/>
            <a:ext cx="7772400" cy="1382402"/>
          </a:xfrm>
          <a:noFill/>
        </p:spPr>
        <p:txBody>
          <a:bodyPr>
            <a:normAutofit/>
          </a:bodyPr>
          <a:lstStyle/>
          <a:p>
            <a:r>
              <a:rPr lang="ru-RU" sz="2000" dirty="0" smtClean="0">
                <a:effectLst/>
                <a:latin typeface="Arial Black" pitchFamily="34" charset="0"/>
              </a:rPr>
              <a:t>   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Анализ расходов на содержание органов управления </a:t>
            </a:r>
            <a:r>
              <a:rPr lang="ru-RU" sz="2700" dirty="0" err="1" smtClean="0">
                <a:effectLst/>
                <a:latin typeface="Times New Roman" pitchFamily="18" charset="0"/>
                <a:cs typeface="Times New Roman" pitchFamily="18" charset="0"/>
              </a:rPr>
              <a:t>Черноозерского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 сельского              поселения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ru-RU" sz="2700" dirty="0" smtClean="0">
                <a:effectLst/>
                <a:latin typeface="Times New Roman" pitchFamily="18" charset="0"/>
                <a:cs typeface="Times New Roman" pitchFamily="18" charset="0"/>
              </a:rPr>
              <a:t>.р.</a:t>
            </a:r>
          </a:p>
        </p:txBody>
      </p:sp>
      <p:graphicFrame>
        <p:nvGraphicFramePr>
          <p:cNvPr id="4" name="Object 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638174205"/>
              </p:ext>
            </p:extLst>
          </p:nvPr>
        </p:nvGraphicFramePr>
        <p:xfrm>
          <a:off x="571472" y="1714488"/>
          <a:ext cx="7775575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8688937"/>
              </p:ext>
            </p:extLst>
          </p:nvPr>
        </p:nvGraphicFramePr>
        <p:xfrm>
          <a:off x="500034" y="2500306"/>
          <a:ext cx="7992119" cy="2646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5773"/>
                <a:gridCol w="1998173"/>
                <a:gridCol w="1998173"/>
              </a:tblGrid>
              <a:tr h="434486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показателя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01.01.2020 г., </a:t>
                      </a:r>
                    </a:p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 01.01.2021</a:t>
                      </a:r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г.,</a:t>
                      </a:r>
                    </a:p>
                    <a:p>
                      <a:pPr algn="ctr"/>
                      <a:r>
                        <a:rPr lang="ru-RU" sz="1800" baseline="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тыс.р.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46188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Заработная плата, всего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3229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Коммунальные услуги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22,8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25,7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33731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Другие работы и услуги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18,3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0,4</a:t>
                      </a:r>
                      <a:endParaRPr lang="ru-RU" sz="1800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3229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41,1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26,1</a:t>
                      </a:r>
                      <a:endParaRPr lang="ru-RU" sz="1800" b="1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Кредиторская задолженность</a:t>
            </a: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5274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84313"/>
            <a:ext cx="7772400" cy="136842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3500438"/>
            <a:ext cx="6858000" cy="1584325"/>
          </a:xfrm>
        </p:spPr>
        <p:txBody>
          <a:bodyPr anchor="ctr"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425110, г. Звенигово, ул. Ленина, 39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тел.7-13-59  7-11-75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rfo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zven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@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minfin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mari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64332D-2E65-4A7B-ADE3-7EA5FD7AE673}" type="slidenum">
              <a:rPr lang="ru-RU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179388" y="115888"/>
            <a:ext cx="8856662" cy="1223962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Исполнение доходной части бюджета</a:t>
            </a:r>
            <a:b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Черноозер</a:t>
            </a:r>
            <a:r>
              <a:rPr lang="ru-RU" sz="3000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ского</a:t>
            </a:r>
            <a:r>
              <a:rPr lang="ru-RU" sz="300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сельского поселения</a:t>
            </a:r>
            <a:r>
              <a:rPr lang="ru-RU" sz="300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 </a:t>
            </a: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за 2020 год</a:t>
            </a:r>
            <a:endParaRPr lang="en-US" sz="3000" b="0" dirty="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Rectangle 1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4FED50-7DCE-4742-8567-F2D07FE14AB1}" type="slidenum">
              <a:rPr lang="ru-RU"/>
              <a:pPr>
                <a:defRPr/>
              </a:pPr>
              <a:t>2</a:t>
            </a:fld>
            <a:endParaRPr lang="ru-RU"/>
          </a:p>
        </p:txBody>
      </p:sp>
      <p:graphicFrame>
        <p:nvGraphicFramePr>
          <p:cNvPr id="1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243192157"/>
              </p:ext>
            </p:extLst>
          </p:nvPr>
        </p:nvGraphicFramePr>
        <p:xfrm>
          <a:off x="0" y="1371584"/>
          <a:ext cx="9105900" cy="5225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5643570" y="3429000"/>
            <a:ext cx="12239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1943,4</a:t>
            </a:r>
          </a:p>
        </p:txBody>
      </p:sp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2571736" y="3071810"/>
            <a:ext cx="129698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1936,9</a:t>
            </a:r>
            <a:endParaRPr lang="ru-RU" sz="2800" b="1" dirty="0"/>
          </a:p>
        </p:txBody>
      </p:sp>
      <p:sp>
        <p:nvSpPr>
          <p:cNvPr id="1035" name="Text Box 13"/>
          <p:cNvSpPr txBox="1">
            <a:spLocks noChangeArrowheads="1"/>
          </p:cNvSpPr>
          <p:nvPr/>
        </p:nvSpPr>
        <p:spPr bwMode="auto">
          <a:xfrm>
            <a:off x="500034" y="1714488"/>
            <a:ext cx="190817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dirty="0" smtClean="0"/>
              <a:t>тыс. р.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115888"/>
            <a:ext cx="9144000" cy="1009650"/>
          </a:xfrm>
          <a:noFill/>
        </p:spPr>
        <p:txBody>
          <a:bodyPr>
            <a:normAutofit/>
          </a:bodyPr>
          <a:lstStyle/>
          <a:p>
            <a:pPr algn="ctr"/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Доходы бюджета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</a:rPr>
              <a:t>Черноозер</a:t>
            </a:r>
            <a:r>
              <a:rPr lang="ru-RU" sz="3000" b="0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ского</a:t>
            </a: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сельского поселения за 2019-2020 гг.</a:t>
            </a:r>
            <a:endParaRPr lang="en-US" sz="3000" b="0" dirty="0" smtClean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aphicFrame>
        <p:nvGraphicFramePr>
          <p:cNvPr id="8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96233262"/>
              </p:ext>
            </p:extLst>
          </p:nvPr>
        </p:nvGraphicFramePr>
        <p:xfrm>
          <a:off x="0" y="1916832"/>
          <a:ext cx="9144000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357686" y="3071810"/>
            <a:ext cx="121444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 smtClean="0"/>
              <a:t>-327,9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1000100" y="1500174"/>
            <a:ext cx="201612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тыс. р.</a:t>
            </a:r>
            <a:endParaRPr lang="ru-RU" b="1" dirty="0"/>
          </a:p>
        </p:txBody>
      </p:sp>
      <p:sp>
        <p:nvSpPr>
          <p:cNvPr id="6" name="Прямая со стрелкой 5"/>
          <p:cNvSpPr/>
          <p:nvPr/>
        </p:nvSpPr>
        <p:spPr>
          <a:xfrm flipV="1">
            <a:off x="4143372" y="3929066"/>
            <a:ext cx="1500198" cy="642942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/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260648"/>
            <a:ext cx="9144000" cy="1169988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3000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Структура доходной части бюджета </a:t>
            </a:r>
            <a:r>
              <a:rPr lang="ru-RU" sz="3000" dirty="0" err="1" smtClean="0">
                <a:solidFill>
                  <a:schemeClr val="tx1"/>
                </a:solidFill>
                <a:latin typeface="Times New Roman" pitchFamily="18" charset="0"/>
              </a:rPr>
              <a:t>Черноозер</a:t>
            </a:r>
            <a:r>
              <a:rPr lang="ru-RU" sz="3000" b="0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ского</a:t>
            </a: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сельского поселения</a:t>
            </a:r>
            <a:b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30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за 2020 год</a:t>
            </a:r>
          </a:p>
        </p:txBody>
      </p:sp>
      <p:graphicFrame>
        <p:nvGraphicFramePr>
          <p:cNvPr id="7" name="Object 3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4660900" y="3492500"/>
          <a:ext cx="4483100" cy="2297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300261934"/>
              </p:ext>
            </p:extLst>
          </p:nvPr>
        </p:nvGraphicFramePr>
        <p:xfrm>
          <a:off x="214282" y="1428736"/>
          <a:ext cx="8643998" cy="50415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500034" y="1285860"/>
          <a:ext cx="8286808" cy="4857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8075F43-D520-48D8-AD5C-513CD269651E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</a:rPr>
              <a:t>Структура налоговых и неналоговых доходов бюджета</a:t>
            </a:r>
            <a:br>
              <a:rPr lang="ru-RU" sz="2200" b="1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2200" b="1" dirty="0" err="1" smtClean="0">
                <a:solidFill>
                  <a:schemeClr val="tx1"/>
                </a:solidFill>
                <a:latin typeface="Times New Roman" pitchFamily="18" charset="0"/>
              </a:rPr>
              <a:t>Черноозерского</a:t>
            </a:r>
            <a:r>
              <a:rPr lang="ru-RU" sz="2200" b="1" dirty="0" smtClean="0">
                <a:solidFill>
                  <a:schemeClr val="tx1"/>
                </a:solidFill>
                <a:latin typeface="Times New Roman" pitchFamily="18" charset="0"/>
              </a:rPr>
              <a:t> сельского поселения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</a:rPr>
              <a:t> за 2020 г.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0" y="285728"/>
            <a:ext cx="9144000" cy="1357322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Доходы бюджета 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</a:rPr>
              <a:t>Черноозер</a:t>
            </a:r>
            <a:r>
              <a:rPr lang="ru-RU" sz="2400" b="0" dirty="0" err="1" smtClean="0">
                <a:solidFill>
                  <a:schemeClr val="tx1"/>
                </a:solidFill>
                <a:effectLst/>
                <a:latin typeface="Times New Roman" pitchFamily="18" charset="0"/>
              </a:rPr>
              <a:t>ского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сельского поселения</a:t>
            </a: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/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от налогов, сборов и платежей</a:t>
            </a:r>
            <a:b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</a:br>
            <a:r>
              <a:rPr lang="ru-RU" sz="2400" b="0" dirty="0" smtClean="0">
                <a:solidFill>
                  <a:schemeClr val="tx1"/>
                </a:solidFill>
                <a:effectLst/>
                <a:latin typeface="Times New Roman" pitchFamily="18" charset="0"/>
              </a:rPr>
              <a:t> за 2020 год</a:t>
            </a:r>
          </a:p>
        </p:txBody>
      </p:sp>
      <p:graphicFrame>
        <p:nvGraphicFramePr>
          <p:cNvPr id="10" name="Object 3"/>
          <p:cNvGraphicFramePr>
            <a:graphicFrameLocks noChangeAspect="1"/>
          </p:cNvGraphicFramePr>
          <p:nvPr/>
        </p:nvGraphicFramePr>
        <p:xfrm>
          <a:off x="1258888" y="1052513"/>
          <a:ext cx="6096000" cy="40671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22426648"/>
              </p:ext>
            </p:extLst>
          </p:nvPr>
        </p:nvGraphicFramePr>
        <p:xfrm>
          <a:off x="714348" y="1500174"/>
          <a:ext cx="7643834" cy="48179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214414" y="1571612"/>
            <a:ext cx="80502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 b="1" dirty="0" smtClean="0"/>
              <a:t>тыс. р.</a:t>
            </a:r>
            <a:endParaRPr lang="ru-RU" sz="1600" b="1" dirty="0"/>
          </a:p>
        </p:txBody>
      </p:sp>
      <p:sp>
        <p:nvSpPr>
          <p:cNvPr id="109577" name="Text Box 9"/>
          <p:cNvSpPr txBox="1">
            <a:spLocks noChangeArrowheads="1"/>
          </p:cNvSpPr>
          <p:nvPr/>
        </p:nvSpPr>
        <p:spPr bwMode="auto">
          <a:xfrm>
            <a:off x="3857620" y="3500438"/>
            <a:ext cx="3429024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dirty="0" smtClean="0"/>
              <a:t>Исполнение  плана </a:t>
            </a:r>
            <a:r>
              <a:rPr lang="ru-RU" sz="2000" dirty="0" smtClean="0"/>
              <a:t>114,1%</a:t>
            </a:r>
            <a:endParaRPr lang="ru-RU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82" name="Group 42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xmlns="" val="1679673931"/>
              </p:ext>
            </p:extLst>
          </p:nvPr>
        </p:nvGraphicFramePr>
        <p:xfrm>
          <a:off x="285720" y="571481"/>
          <a:ext cx="8569325" cy="5281679"/>
        </p:xfrm>
        <a:graphic>
          <a:graphicData uri="http://schemas.openxmlformats.org/drawingml/2006/table">
            <a:tbl>
              <a:tblPr/>
              <a:tblGrid>
                <a:gridCol w="2830502"/>
                <a:gridCol w="2143140"/>
                <a:gridCol w="1428760"/>
                <a:gridCol w="2166923"/>
              </a:tblGrid>
              <a:tr h="812898">
                <a:tc gridSpan="4"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</a:t>
                      </a:r>
                    </a:p>
                  </a:txBody>
                  <a:tcPr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11630">
                <a:tc gridSpan="4"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60470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Наименование показателя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2020 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2020 г.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423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1460,0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8532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114,7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0349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Межбюджетные трансферты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313,2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312,8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60470">
                <a:tc>
                  <a:txBody>
                    <a:bodyPr/>
                    <a:lstStyle/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5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1887,9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1887,5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571500"/>
            <a:ext cx="8439472" cy="571484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Исполнение расходов бюджета за 2020 год          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6EA94B-9D6C-4EF0-B0AC-1E426A7134EF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  <p:graphicFrame>
        <p:nvGraphicFramePr>
          <p:cNvPr id="9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98266206"/>
              </p:ext>
            </p:extLst>
          </p:nvPr>
        </p:nvGraphicFramePr>
        <p:xfrm>
          <a:off x="428596" y="1857364"/>
          <a:ext cx="8358246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 rot="5400000">
            <a:off x="2245818" y="4183546"/>
            <a:ext cx="738664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anchor="ctr"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5400000">
            <a:off x="5452833" y="4660529"/>
            <a:ext cx="738664" cy="10715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>
            <a:spAutoFit/>
          </a:bodyPr>
          <a:lstStyle/>
          <a:p>
            <a:pPr algn="ctr">
              <a:defRPr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</a:t>
            </a:r>
            <a:endParaRPr lang="ru-RU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Номер слайда 5"/>
          <p:cNvSpPr txBox="1">
            <a:spLocks noGrp="1"/>
          </p:cNvSpPr>
          <p:nvPr/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r">
              <a:defRPr/>
            </a:pPr>
            <a:fld id="{0EC04784-5EFD-4DF1-8324-D10511314077}" type="slidenum">
              <a:rPr lang="ru-RU" sz="1000">
                <a:effectLst>
                  <a:outerShdw blurRad="38100" dist="38100" dir="2700000" algn="tl">
                    <a:srgbClr val="000000"/>
                  </a:outerShdw>
                </a:effectLst>
              </a:rPr>
              <a:pPr algn="r">
                <a:defRPr/>
              </a:pPr>
              <a:t>9</a:t>
            </a:fld>
            <a:endParaRPr lang="ru-RU" sz="10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56490" name="Group 17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04774278"/>
              </p:ext>
            </p:extLst>
          </p:nvPr>
        </p:nvGraphicFramePr>
        <p:xfrm>
          <a:off x="428596" y="2214554"/>
          <a:ext cx="8259764" cy="3397575"/>
        </p:xfrm>
        <a:graphic>
          <a:graphicData uri="http://schemas.openxmlformats.org/drawingml/2006/table">
            <a:tbl>
              <a:tblPr/>
              <a:tblGrid>
                <a:gridCol w="785818"/>
                <a:gridCol w="3914571"/>
                <a:gridCol w="1067010"/>
                <a:gridCol w="1214446"/>
                <a:gridCol w="1277919"/>
              </a:tblGrid>
              <a:tr h="64071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(тыс.р.)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Факт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(тыс.р.)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исполнения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4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Общегосударственные вопросы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1170,2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1113,9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95,2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оборона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114,7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Национальная экономика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233,1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232,6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422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ЖКХ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445,4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436,5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9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расходов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1963,4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1897,7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98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Профицит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+45,7</a:t>
                      </a: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28596" y="500042"/>
            <a:ext cx="8286808" cy="523220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cs typeface="Times New Roman" pitchFamily="18" charset="0"/>
              </a:rPr>
              <a:t>Расходы  в разрезе отраслей </a:t>
            </a:r>
            <a:endParaRPr lang="ru-RU" sz="2800" dirty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077163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>
    <a:txDef>
      <a:spPr bwMode="auto">
        <a:noFill/>
        <a:ln w="9525">
          <a:noFill/>
          <a:miter lim="800000"/>
          <a:headEnd/>
          <a:tailEnd/>
        </a:ln>
      </a:spPr>
      <a:bodyPr wrap="square">
        <a:spAutoFit/>
      </a:bodyPr>
      <a:lstStyle>
        <a:defPPr algn="ctr">
          <a:defRPr sz="2000" b="1" dirty="0"/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17149</TotalTime>
  <Words>249</Words>
  <Application>Microsoft Office PowerPoint</Application>
  <PresentationFormat>Экран (4:3)</PresentationFormat>
  <Paragraphs>136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ОТЧЕТ  об исполнении бюджета</vt:lpstr>
      <vt:lpstr>Исполнение доходной части бюджета Черноозерского сельского поселения за 2020 год</vt:lpstr>
      <vt:lpstr>Доходы бюджета Черноозерского сельского поселения за 2019-2020 гг.</vt:lpstr>
      <vt:lpstr>        Структура доходной части бюджета Черноозерского сельского поселения  за 2020 год</vt:lpstr>
      <vt:lpstr>Структура налоговых и неналоговых доходов бюджета Черноозерского сельского поселения за 2020 г.</vt:lpstr>
      <vt:lpstr>Доходы бюджета  Черноозерского сельского поселения  от налогов, сборов и платежей  за 2020 год</vt:lpstr>
      <vt:lpstr>Слайд 7</vt:lpstr>
      <vt:lpstr>Исполнение расходов бюджета за 2020 год          </vt:lpstr>
      <vt:lpstr>Слайд 9</vt:lpstr>
      <vt:lpstr>Структура бюджета Черноозерского сельского поселения за 2020 год (в разрезе отраслей)</vt:lpstr>
      <vt:lpstr>   Анализ расходов на содержание органов управления Черноозерского сельского              поселения  тыс.р.</vt:lpstr>
      <vt:lpstr>Кредиторская задолженность</vt:lpstr>
      <vt:lpstr>Спасибо за внимание!</vt:lpstr>
    </vt:vector>
  </TitlesOfParts>
  <Company>nica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Будьжет  </dc:title>
  <dc:creator>Andrei</dc:creator>
  <cp:lastModifiedBy>Пользователь 1</cp:lastModifiedBy>
  <cp:revision>1144</cp:revision>
  <dcterms:created xsi:type="dcterms:W3CDTF">2006-11-28T05:15:39Z</dcterms:created>
  <dcterms:modified xsi:type="dcterms:W3CDTF">2021-05-20T12:51:04Z</dcterms:modified>
</cp:coreProperties>
</file>