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7" r:id="rId1"/>
  </p:sldMasterIdLst>
  <p:notesMasterIdLst>
    <p:notesMasterId r:id="rId16"/>
  </p:notesMasterIdLst>
  <p:sldIdLst>
    <p:sldId id="256" r:id="rId2"/>
    <p:sldId id="443" r:id="rId3"/>
    <p:sldId id="451" r:id="rId4"/>
    <p:sldId id="452" r:id="rId5"/>
    <p:sldId id="376" r:id="rId6"/>
    <p:sldId id="453" r:id="rId7"/>
    <p:sldId id="436" r:id="rId8"/>
    <p:sldId id="450" r:id="rId9"/>
    <p:sldId id="440" r:id="rId10"/>
    <p:sldId id="396" r:id="rId11"/>
    <p:sldId id="442" r:id="rId12"/>
    <p:sldId id="438" r:id="rId13"/>
    <p:sldId id="454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D2F8"/>
    <a:srgbClr val="E0C4F8"/>
    <a:srgbClr val="FF9900"/>
    <a:srgbClr val="04171A"/>
    <a:srgbClr val="FEC4BE"/>
    <a:srgbClr val="FFCC00"/>
    <a:srgbClr val="73F1AF"/>
    <a:srgbClr val="030F11"/>
    <a:srgbClr val="00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6" autoAdjust="0"/>
    <p:restoredTop sz="98663" autoAdjust="0"/>
  </p:normalViewPr>
  <p:slideViewPr>
    <p:cSldViewPr>
      <p:cViewPr>
        <p:scale>
          <a:sx n="87" d="100"/>
          <a:sy n="87" d="100"/>
        </p:scale>
        <p:origin x="-204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Excel3.xlsx"/><Relationship Id="rId1" Type="http://schemas.openxmlformats.org/officeDocument/2006/relationships/image" Target="../media/image4.jpeg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image" Target="../media/image3.jpeg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image" Target="../media/image4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3"/>
      <c:hPercent val="57"/>
      <c:rotY val="21"/>
      <c:depthPercent val="8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ln w="25400">
          <a:noFill/>
        </a:ln>
      </c:spPr>
    </c:sideWall>
    <c:backWall>
      <c:thickness val="0"/>
    </c:backWall>
    <c:plotArea>
      <c:layout>
        <c:manualLayout>
          <c:layoutTarget val="inner"/>
          <c:xMode val="edge"/>
          <c:yMode val="edge"/>
          <c:x val="5.8916856104284036E-2"/>
          <c:y val="0.13698032795405518"/>
          <c:w val="0.9257414423615733"/>
          <c:h val="0.74623199327809353"/>
        </c:manualLayout>
      </c:layout>
      <c:bar3DChart>
        <c:barDir val="col"/>
        <c:grouping val="stacked"/>
        <c:varyColors val="0"/>
        <c:ser>
          <c:idx val="0"/>
          <c:order val="0"/>
          <c:spPr>
            <a:solidFill>
              <a:srgbClr val="CC99FF"/>
            </a:solidFill>
            <a:ln w="19284">
              <a:solidFill>
                <a:schemeClr val="tx1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FF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solidFill>
                <a:srgbClr val="FF66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1.6736401673640221E-2"/>
                  <c:y val="-1.944211836422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1874,2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31520223152066E-2"/>
                  <c:y val="-3.15934423418722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1874,2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Sheet1!$A$1:$B$1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Sheet1!$A$2:$B$2</c:f>
              <c:numCache>
                <c:formatCode>0.0</c:formatCode>
                <c:ptCount val="2"/>
                <c:pt idx="0">
                  <c:v>1874.1599999999999</c:v>
                </c:pt>
                <c:pt idx="1">
                  <c:v>1874.1599999999999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gapDepth val="0"/>
        <c:shape val="cylinder"/>
        <c:axId val="90913792"/>
        <c:axId val="90977024"/>
        <c:axId val="0"/>
      </c:bar3DChart>
      <c:catAx>
        <c:axId val="9091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353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09770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90977024"/>
        <c:scaling>
          <c:orientation val="minMax"/>
          <c:max val="2000"/>
          <c:min val="0"/>
        </c:scaling>
        <c:delete val="0"/>
        <c:axPos val="l"/>
        <c:majorGridlines>
          <c:spPr>
            <a:ln w="15875">
              <a:solidFill>
                <a:srgbClr val="FFFFFF"/>
              </a:solidFill>
              <a:prstDash val="solid"/>
            </a:ln>
          </c:spPr>
        </c:majorGridlines>
        <c:numFmt formatCode="0.0" sourceLinked="1"/>
        <c:majorTickMark val="out"/>
        <c:minorTickMark val="none"/>
        <c:tickLblPos val="nextTo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0913792"/>
        <c:crosses val="autoZero"/>
        <c:crossBetween val="between"/>
        <c:majorUnit val="200"/>
        <c:minorUnit val="200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581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rgbClr val="70A8B0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541533002819092"/>
          <c:y val="6.1772158935189177E-2"/>
          <c:w val="0.63951832409837661"/>
          <c:h val="0.66295905374653286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1.6975308641975367E-2"/>
                  <c:y val="5.49728814879904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518518518518545E-2"/>
                  <c:y val="3.47197146239939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20987654320996E-2"/>
                  <c:y val="4.62929528319919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 sz="2000" b="1">
                    <a:solidFill>
                      <a:schemeClr val="bg1">
                        <a:lumMod val="10000"/>
                      </a:schemeClr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План 2019</c:v>
                </c:pt>
                <c:pt idx="1">
                  <c:v>Ожидаемое за 2019</c:v>
                </c:pt>
                <c:pt idx="2">
                  <c:v>План 2020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28.5</c:v>
                </c:pt>
                <c:pt idx="1">
                  <c:v>41.3</c:v>
                </c:pt>
                <c:pt idx="2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7.716049382716101E-3"/>
                  <c:y val="-0.167811954015970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2592592592593004E-3"/>
                  <c:y val="-0.170705263567970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2592592592593004E-3"/>
                  <c:y val="-0.156238715807973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2">
                  <a:lumMod val="90000"/>
                </a:schemeClr>
              </a:solidFill>
              <a:ln>
                <a:noFill/>
              </a:ln>
            </c:spPr>
            <c:txPr>
              <a:bodyPr/>
              <a:lstStyle/>
              <a:p>
                <a:pPr>
                  <a:defRPr sz="2000" b="1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План 2019</c:v>
                </c:pt>
                <c:pt idx="1">
                  <c:v>Ожидаемое за 2019</c:v>
                </c:pt>
                <c:pt idx="2">
                  <c:v>План 2020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1817.8</c:v>
                </c:pt>
                <c:pt idx="1">
                  <c:v>2270</c:v>
                </c:pt>
                <c:pt idx="2">
                  <c:v>1855.1569999999999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08692608"/>
        <c:axId val="108694144"/>
        <c:axId val="0"/>
      </c:bar3DChart>
      <c:catAx>
        <c:axId val="1086926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8694144"/>
        <c:crosses val="autoZero"/>
        <c:auto val="1"/>
        <c:lblAlgn val="ctr"/>
        <c:lblOffset val="100"/>
        <c:noMultiLvlLbl val="0"/>
      </c:catAx>
      <c:valAx>
        <c:axId val="108694144"/>
        <c:scaling>
          <c:orientation val="minMax"/>
          <c:max val="1"/>
          <c:min val="0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800" b="0">
                <a:solidFill>
                  <a:srgbClr val="030F1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8692608"/>
        <c:crosses val="autoZero"/>
        <c:crossBetween val="between"/>
        <c:majorUnit val="0.2"/>
        <c:minorUnit val="0.2"/>
      </c:valAx>
    </c:plotArea>
    <c:legend>
      <c:legendPos val="r"/>
      <c:layout>
        <c:manualLayout>
          <c:xMode val="edge"/>
          <c:yMode val="edge"/>
          <c:x val="0.70943982696607621"/>
          <c:y val="0.19595542662988438"/>
          <c:w val="0.28901696315738601"/>
          <c:h val="0.32743789237663196"/>
        </c:manualLayout>
      </c:layout>
      <c:overlay val="0"/>
      <c:txPr>
        <a:bodyPr/>
        <a:lstStyle/>
        <a:p>
          <a:pPr>
            <a:defRPr sz="1600">
              <a:solidFill>
                <a:srgbClr val="030F1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4590633202399537"/>
          <c:w val="0.67817040086192493"/>
          <c:h val="0.600345554386830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0275349956255468"/>
                  <c:y val="-0.27431359016213186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dirty="0" smtClean="0"/>
                      <a:t>89,4</a:t>
                    </a:r>
                    <a:endParaRPr lang="en-US" sz="2400" b="1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5956255468066495E-2"/>
                  <c:y val="-5.2688084349624423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dirty="0" smtClean="0"/>
                      <a:t>5,3 </a:t>
                    </a:r>
                    <a:r>
                      <a:rPr lang="en-US" sz="2400" b="1" dirty="0" smtClean="0"/>
                      <a:t>%</a:t>
                    </a:r>
                    <a:endParaRPr lang="en-US" sz="2400" b="1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1952865266841663E-2"/>
                  <c:y val="-1.172766847669744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8.0875984251968496E-3"/>
                  <c:y val="-2.383633199559035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4.5222550306211723E-2"/>
                  <c:y val="-4.638056738641871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2400" b="1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НДФЛ</c:v>
                </c:pt>
                <c:pt idx="1">
                  <c:v>Земельный налог</c:v>
                </c:pt>
                <c:pt idx="2">
                  <c:v>Налог на имущество физических лиц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111111111111165"/>
          <c:y val="7.2948783960392768E-2"/>
          <c:w val="0.33750000000000152"/>
          <c:h val="0.7381606500692407"/>
        </c:manualLayout>
      </c:layout>
      <c:overlay val="0"/>
      <c:txPr>
        <a:bodyPr/>
        <a:lstStyle/>
        <a:p>
          <a:pPr>
            <a:defRPr sz="16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</c:spPr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084767181880104E-2"/>
          <c:y val="0.12615262504052238"/>
          <c:w val="0.59274411879070676"/>
          <c:h val="0.811347560062937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FEC4BE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6.4080271216098272E-2"/>
                  <c:y val="-0.3258306247475490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</a:t>
                    </a:r>
                    <a:r>
                      <a:rPr lang="ru-RU" dirty="0" smtClean="0"/>
                      <a:t>9,2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4698527267424962E-2"/>
                  <c:y val="3.416406249822018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9709098862642259E-2"/>
                  <c:y val="9.588017779956746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5,5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Межбюджетные трансферты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1460</c:v>
                </c:pt>
                <c:pt idx="1">
                  <c:v>97.7</c:v>
                </c:pt>
                <c:pt idx="2">
                  <c:v>297.45722000000001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1467908525323265"/>
          <c:y val="0.29329159981109193"/>
          <c:w val="0.27451844561096672"/>
          <c:h val="0.35661794439696937"/>
        </c:manualLayout>
      </c:layout>
      <c:overlay val="0"/>
      <c:txPr>
        <a:bodyPr/>
        <a:lstStyle/>
        <a:p>
          <a:pPr>
            <a:defRPr sz="1600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hPercent val="50"/>
      <c:rotY val="23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spPr>
            <a:solidFill>
              <a:schemeClr val="accent1"/>
            </a:solidFill>
            <a:ln w="27180">
              <a:noFill/>
            </a:ln>
          </c:spPr>
          <c:dPt>
            <c:idx val="0"/>
            <c:bubble3D val="0"/>
            <c:spPr>
              <a:solidFill>
                <a:srgbClr val="C00000"/>
              </a:solidFill>
              <a:ln w="27180">
                <a:noFill/>
              </a:ln>
            </c:spPr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27180">
                <a:noFill/>
              </a:ln>
            </c:spPr>
          </c:dPt>
          <c:dPt>
            <c:idx val="2"/>
            <c:bubble3D val="0"/>
            <c:spPr>
              <a:solidFill>
                <a:srgbClr val="92D050"/>
              </a:solidFill>
              <a:ln w="27180">
                <a:noFill/>
              </a:ln>
            </c:spPr>
          </c:dPt>
          <c:dPt>
            <c:idx val="3"/>
            <c:bubble3D val="0"/>
            <c:spPr>
              <a:solidFill>
                <a:srgbClr val="FFFF66"/>
              </a:solidFill>
              <a:ln w="27180">
                <a:noFill/>
              </a:ln>
            </c:spPr>
          </c:dPt>
          <c:dLbls>
            <c:dLbl>
              <c:idx val="0"/>
              <c:layout>
                <c:manualLayout>
                  <c:x val="8.3022419072615969E-2"/>
                  <c:y val="-8.240361812852010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5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9162095363079618"/>
                  <c:y val="-1.711364908929223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7487314085739422E-2"/>
                  <c:y val="-0.1188558100853068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8.5720691163604767E-3"/>
                  <c:y val="1.620479397911785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1.2028652668416451E-2"/>
                  <c:y val="3.04395441520371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rgbClr val="04171A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Sheet1!$A$1:$E$1</c:f>
              <c:strCache>
                <c:ptCount val="4"/>
                <c:pt idx="0">
                  <c:v>ЖКХ </c:v>
                </c:pt>
                <c:pt idx="1">
                  <c:v>Национальная экономика</c:v>
                </c:pt>
                <c:pt idx="2">
                  <c:v>Общегосударственные вопросы</c:v>
                </c:pt>
                <c:pt idx="3">
                  <c:v>Национальная оборона</c:v>
                </c:pt>
              </c:strCache>
            </c:strRef>
          </c:cat>
          <c:val>
            <c:numRef>
              <c:f>Sheet1!$A$2:$D$2</c:f>
              <c:numCache>
                <c:formatCode>0.0</c:formatCode>
                <c:ptCount val="4"/>
                <c:pt idx="0">
                  <c:v>159.4</c:v>
                </c:pt>
                <c:pt idx="1">
                  <c:v>296.89999999999998</c:v>
                </c:pt>
                <c:pt idx="2">
                  <c:v>1320.2</c:v>
                </c:pt>
                <c:pt idx="3">
                  <c:v>97.7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7005978783902016"/>
          <c:y val="0.14784427390402174"/>
          <c:w val="0.27440212160979882"/>
          <c:h val="0.46378907150620868"/>
        </c:manualLayout>
      </c:layout>
      <c:overlay val="0"/>
      <c:txPr>
        <a:bodyPr/>
        <a:lstStyle/>
        <a:p>
          <a:pPr>
            <a:defRPr sz="1600" b="1">
              <a:solidFill>
                <a:srgbClr val="04171A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  <a:ln>
      <a:noFill/>
    </a:ln>
  </c:spPr>
  <c:txPr>
    <a:bodyPr/>
    <a:lstStyle/>
    <a:p>
      <a:pPr>
        <a:defRPr sz="107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6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2.8100503062117185E-2"/>
                  <c:y val="8.53871387559502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5644411636045558"/>
                  <c:y val="-0.3057747054574670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1379265091863546E-2"/>
                  <c:y val="-0.3697235711617495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Коммунальное хозяйство</c:v>
                </c:pt>
                <c:pt idx="1">
                  <c:v>Благоустройство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149.4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014971566054946"/>
          <c:y val="0.38822701752337102"/>
          <c:w val="0.29920214834256831"/>
          <c:h val="0.16860055400952967"/>
        </c:manualLayout>
      </c:layout>
      <c:overlay val="0"/>
      <c:txPr>
        <a:bodyPr/>
        <a:lstStyle/>
        <a:p>
          <a:pPr>
            <a:defRPr sz="16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  <a:scene3d>
      <a:camera prst="orthographicFront"/>
      <a:lightRig rig="threePt" dir="t"/>
    </a:scene3d>
    <a:sp3d>
      <a:bevelT prst="relaxedInset"/>
    </a:sp3d>
  </c:spPr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1745A6-8214-47F3-9BBC-12D3BF5AD0E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B274CD-A101-4B79-926A-D964F9BCD184}">
      <dgm:prSet phldrT="[Текст]"/>
      <dgm:spPr>
        <a:solidFill>
          <a:srgbClr val="E0C4F8"/>
        </a:solidFill>
      </dgm:spPr>
      <dgm:t>
        <a:bodyPr/>
        <a:lstStyle/>
        <a:p>
          <a:r>
            <a:rPr lang="ru-RU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solidFill>
              <a:schemeClr val="accent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A687D13-B278-4EFF-8147-E774B570581C}" type="parTrans" cxnId="{22FDEAFA-5685-4D03-9E2E-FDDFDB73E8DA}">
      <dgm:prSet/>
      <dgm:spPr/>
      <dgm:t>
        <a:bodyPr/>
        <a:lstStyle/>
        <a:p>
          <a:endParaRPr lang="ru-RU"/>
        </a:p>
      </dgm:t>
    </dgm:pt>
    <dgm:pt modelId="{7A51EE02-076D-4B3E-B3AF-25A21144F08A}" type="sibTrans" cxnId="{22FDEAFA-5685-4D03-9E2E-FDDFDB73E8DA}">
      <dgm:prSet/>
      <dgm:spPr/>
      <dgm:t>
        <a:bodyPr/>
        <a:lstStyle/>
        <a:p>
          <a:endParaRPr lang="ru-RU"/>
        </a:p>
      </dgm:t>
    </dgm:pt>
    <dgm:pt modelId="{BE14A0F0-ABE0-4573-84A1-A10073F3F274}">
      <dgm:prSet phldrT="[Текст]" custT="1"/>
      <dgm:spPr>
        <a:solidFill>
          <a:srgbClr val="E0C4F8">
            <a:alpha val="90000"/>
          </a:srgbClr>
        </a:solidFill>
      </dgm:spPr>
      <dgm:t>
        <a:bodyPr/>
        <a:lstStyle/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создания условий для повышения качества предоставления муниципальных услуг</a:t>
          </a:r>
          <a:endParaRPr lang="ru-RU" sz="20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C23380F-C743-43DE-9DDD-6359014D9E85}" type="parTrans" cxnId="{5AC8D477-4A38-4F54-A0C8-DAD6E75CE3AC}">
      <dgm:prSet/>
      <dgm:spPr/>
      <dgm:t>
        <a:bodyPr/>
        <a:lstStyle/>
        <a:p>
          <a:endParaRPr lang="ru-RU"/>
        </a:p>
      </dgm:t>
    </dgm:pt>
    <dgm:pt modelId="{CF4C5302-EF6B-4142-88BE-1884D1406B45}" type="sibTrans" cxnId="{5AC8D477-4A38-4F54-A0C8-DAD6E75CE3AC}">
      <dgm:prSet/>
      <dgm:spPr/>
      <dgm:t>
        <a:bodyPr/>
        <a:lstStyle/>
        <a:p>
          <a:endParaRPr lang="ru-RU"/>
        </a:p>
      </dgm:t>
    </dgm:pt>
    <dgm:pt modelId="{1EF374FE-63D4-4A32-A5B2-0BB9451003B0}">
      <dgm:prSet phldrT="[Текст]" custT="1"/>
      <dgm:spPr>
        <a:solidFill>
          <a:srgbClr val="E0C4F8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прозрачности и открытости в рамках ЕИС «Электронный бюджет».</a:t>
          </a:r>
        </a:p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D2B2C71-0D47-448A-BE01-1841D073C176}" type="parTrans" cxnId="{FDC7B8E2-0057-4F9C-A5E5-D875C8758817}">
      <dgm:prSet/>
      <dgm:spPr/>
      <dgm:t>
        <a:bodyPr/>
        <a:lstStyle/>
        <a:p>
          <a:endParaRPr lang="ru-RU"/>
        </a:p>
      </dgm:t>
    </dgm:pt>
    <dgm:pt modelId="{DC210DB9-3B4A-4528-A04D-D15A94F5AA74}" type="sibTrans" cxnId="{FDC7B8E2-0057-4F9C-A5E5-D875C8758817}">
      <dgm:prSet/>
      <dgm:spPr/>
      <dgm:t>
        <a:bodyPr/>
        <a:lstStyle/>
        <a:p>
          <a:endParaRPr lang="ru-RU"/>
        </a:p>
      </dgm:t>
    </dgm:pt>
    <dgm:pt modelId="{1B8A8099-0388-4550-930E-1C63BF6DB27F}">
      <dgm:prSet phldrT="[Текст]"/>
      <dgm:spPr>
        <a:solidFill>
          <a:srgbClr val="E0C4F8"/>
        </a:solidFill>
      </dgm:spPr>
      <dgm:t>
        <a:bodyPr/>
        <a:lstStyle/>
        <a:p>
          <a:r>
            <a:rPr lang="ru-RU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dirty="0">
            <a:solidFill>
              <a:schemeClr val="accent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4E9E40-E825-4EFB-B606-73294BE4B0F1}" type="sibTrans" cxnId="{D74F5BE8-B187-43FC-BADB-EF9377E77694}">
      <dgm:prSet/>
      <dgm:spPr/>
      <dgm:t>
        <a:bodyPr/>
        <a:lstStyle/>
        <a:p>
          <a:endParaRPr lang="ru-RU"/>
        </a:p>
      </dgm:t>
    </dgm:pt>
    <dgm:pt modelId="{3899F5F0-385C-425B-B4C2-4B822597B1B9}" type="parTrans" cxnId="{D74F5BE8-B187-43FC-BADB-EF9377E77694}">
      <dgm:prSet/>
      <dgm:spPr/>
      <dgm:t>
        <a:bodyPr/>
        <a:lstStyle/>
        <a:p>
          <a:endParaRPr lang="ru-RU"/>
        </a:p>
      </dgm:t>
    </dgm:pt>
    <dgm:pt modelId="{EC639543-177E-4EF0-9F8D-42356EB731E0}">
      <dgm:prSet phldrT="[Текст]"/>
      <dgm:spPr>
        <a:solidFill>
          <a:srgbClr val="E0C4F8"/>
        </a:solidFill>
      </dgm:spPr>
      <dgm:t>
        <a:bodyPr/>
        <a:lstStyle/>
        <a:p>
          <a:r>
            <a:rPr lang="ru-RU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dirty="0">
            <a:solidFill>
              <a:schemeClr val="accent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FF5527A-60B5-4262-AB68-68F9373EA384}" type="parTrans" cxnId="{260A2722-8F6C-4AD2-89C1-C3165A4315DB}">
      <dgm:prSet/>
      <dgm:spPr/>
      <dgm:t>
        <a:bodyPr/>
        <a:lstStyle/>
        <a:p>
          <a:endParaRPr lang="ru-RU"/>
        </a:p>
      </dgm:t>
    </dgm:pt>
    <dgm:pt modelId="{B3E901B3-F4AB-4886-AEF9-21F4FB793E92}" type="sibTrans" cxnId="{260A2722-8F6C-4AD2-89C1-C3165A4315DB}">
      <dgm:prSet/>
      <dgm:spPr/>
      <dgm:t>
        <a:bodyPr/>
        <a:lstStyle/>
        <a:p>
          <a:endParaRPr lang="ru-RU"/>
        </a:p>
      </dgm:t>
    </dgm:pt>
    <dgm:pt modelId="{3A656F46-EF45-4D45-B73B-BF98BD9AE8B9}">
      <dgm:prSet custT="1"/>
      <dgm:spPr>
        <a:solidFill>
          <a:srgbClr val="E0C4F8">
            <a:alpha val="90000"/>
          </a:srgbClr>
        </a:solidFill>
      </dgm:spPr>
      <dgm:t>
        <a:bodyPr/>
        <a:lstStyle/>
        <a:p>
          <a:r>
            <a: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сбалансированности и устойчивости бюджета в </a:t>
          </a:r>
          <a:r>
            <a:rPr lang="ru-RU" sz="2000" dirty="0" err="1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Черноозерском</a:t>
          </a:r>
          <a:r>
            <a: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сельском </a:t>
          </a:r>
          <a:r>
            <a:rPr lang="ru-RU" sz="2000" dirty="0" err="1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поселениии</a:t>
          </a:r>
          <a:r>
            <a: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000" dirty="0">
            <a:solidFill>
              <a:schemeClr val="accent1">
                <a:lumMod val="75000"/>
              </a:schemeClr>
            </a:solidFill>
          </a:endParaRPr>
        </a:p>
      </dgm:t>
    </dgm:pt>
    <dgm:pt modelId="{D6238E9B-62BE-4A95-98B5-C5E346F132AB}" type="parTrans" cxnId="{CC56FD02-1ECB-4E65-BB55-DBAA6B5BEABB}">
      <dgm:prSet/>
      <dgm:spPr/>
      <dgm:t>
        <a:bodyPr/>
        <a:lstStyle/>
        <a:p>
          <a:endParaRPr lang="ru-RU"/>
        </a:p>
      </dgm:t>
    </dgm:pt>
    <dgm:pt modelId="{9199BAFF-AF15-47A3-9D41-7362C7A46121}" type="sibTrans" cxnId="{CC56FD02-1ECB-4E65-BB55-DBAA6B5BEABB}">
      <dgm:prSet/>
      <dgm:spPr/>
      <dgm:t>
        <a:bodyPr/>
        <a:lstStyle/>
        <a:p>
          <a:endParaRPr lang="ru-RU"/>
        </a:p>
      </dgm:t>
    </dgm:pt>
    <dgm:pt modelId="{35320DCE-79FC-4115-B4E0-C853B76EF0A6}" type="pres">
      <dgm:prSet presAssocID="{C01745A6-8214-47F3-9BBC-12D3BF5AD0E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513C1D-4287-452D-ADE5-0D17B9E6BEDC}" type="pres">
      <dgm:prSet presAssocID="{EC639543-177E-4EF0-9F8D-42356EB731E0}" presName="composite" presStyleCnt="0"/>
      <dgm:spPr/>
    </dgm:pt>
    <dgm:pt modelId="{27D56C51-3AA2-491E-808F-673A65650EC1}" type="pres">
      <dgm:prSet presAssocID="{EC639543-177E-4EF0-9F8D-42356EB731E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350939-B5D5-4DAC-A051-D80A5023EC69}" type="pres">
      <dgm:prSet presAssocID="{EC639543-177E-4EF0-9F8D-42356EB731E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51BAF3-6975-4087-B5FA-A431914B7FF2}" type="pres">
      <dgm:prSet presAssocID="{B3E901B3-F4AB-4886-AEF9-21F4FB793E92}" presName="sp" presStyleCnt="0"/>
      <dgm:spPr/>
    </dgm:pt>
    <dgm:pt modelId="{A063059B-0D47-41D4-9EEA-F77598B00C61}" type="pres">
      <dgm:prSet presAssocID="{9DB274CD-A101-4B79-926A-D964F9BCD184}" presName="composite" presStyleCnt="0"/>
      <dgm:spPr/>
    </dgm:pt>
    <dgm:pt modelId="{D0DC0653-6F0F-42E8-9EC5-DC24385A9A47}" type="pres">
      <dgm:prSet presAssocID="{9DB274CD-A101-4B79-926A-D964F9BCD18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EEC509-4568-483B-956A-2B89F9BE25C5}" type="pres">
      <dgm:prSet presAssocID="{9DB274CD-A101-4B79-926A-D964F9BCD18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39F3D-A95B-43AC-BEF7-51EDAF2EA89F}" type="pres">
      <dgm:prSet presAssocID="{7A51EE02-076D-4B3E-B3AF-25A21144F08A}" presName="sp" presStyleCnt="0"/>
      <dgm:spPr/>
    </dgm:pt>
    <dgm:pt modelId="{7E55D60F-E138-42B3-A375-5F63F235CB61}" type="pres">
      <dgm:prSet presAssocID="{1B8A8099-0388-4550-930E-1C63BF6DB27F}" presName="composite" presStyleCnt="0"/>
      <dgm:spPr/>
    </dgm:pt>
    <dgm:pt modelId="{F2A8CB4D-BADF-4ABB-9783-1E8DB6FA0279}" type="pres">
      <dgm:prSet presAssocID="{1B8A8099-0388-4550-930E-1C63BF6DB27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7ACC9F-C8B5-4918-A500-E619943F6081}" type="pres">
      <dgm:prSet presAssocID="{1B8A8099-0388-4550-930E-1C63BF6DB27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BE39D3-0D44-4032-B799-9428021E51C6}" type="presOf" srcId="{1EF374FE-63D4-4A32-A5B2-0BB9451003B0}" destId="{FA7ACC9F-C8B5-4918-A500-E619943F6081}" srcOrd="0" destOrd="0" presId="urn:microsoft.com/office/officeart/2005/8/layout/chevron2"/>
    <dgm:cxn modelId="{FDC7B8E2-0057-4F9C-A5E5-D875C8758817}" srcId="{1B8A8099-0388-4550-930E-1C63BF6DB27F}" destId="{1EF374FE-63D4-4A32-A5B2-0BB9451003B0}" srcOrd="0" destOrd="0" parTransId="{DD2B2C71-0D47-448A-BE01-1841D073C176}" sibTransId="{DC210DB9-3B4A-4528-A04D-D15A94F5AA74}"/>
    <dgm:cxn modelId="{22FDEAFA-5685-4D03-9E2E-FDDFDB73E8DA}" srcId="{C01745A6-8214-47F3-9BBC-12D3BF5AD0E6}" destId="{9DB274CD-A101-4B79-926A-D964F9BCD184}" srcOrd="1" destOrd="0" parTransId="{8A687D13-B278-4EFF-8147-E774B570581C}" sibTransId="{7A51EE02-076D-4B3E-B3AF-25A21144F08A}"/>
    <dgm:cxn modelId="{2E7C1A98-54DC-480C-8660-B8FC02E9D93F}" type="presOf" srcId="{3A656F46-EF45-4D45-B73B-BF98BD9AE8B9}" destId="{71350939-B5D5-4DAC-A051-D80A5023EC69}" srcOrd="0" destOrd="0" presId="urn:microsoft.com/office/officeart/2005/8/layout/chevron2"/>
    <dgm:cxn modelId="{CC56FD02-1ECB-4E65-BB55-DBAA6B5BEABB}" srcId="{EC639543-177E-4EF0-9F8D-42356EB731E0}" destId="{3A656F46-EF45-4D45-B73B-BF98BD9AE8B9}" srcOrd="0" destOrd="0" parTransId="{D6238E9B-62BE-4A95-98B5-C5E346F132AB}" sibTransId="{9199BAFF-AF15-47A3-9D41-7362C7A46121}"/>
    <dgm:cxn modelId="{D74F5BE8-B187-43FC-BADB-EF9377E77694}" srcId="{C01745A6-8214-47F3-9BBC-12D3BF5AD0E6}" destId="{1B8A8099-0388-4550-930E-1C63BF6DB27F}" srcOrd="2" destOrd="0" parTransId="{3899F5F0-385C-425B-B4C2-4B822597B1B9}" sibTransId="{964E9E40-E825-4EFB-B606-73294BE4B0F1}"/>
    <dgm:cxn modelId="{286BC636-65FE-4F69-8BA0-93C558232B8C}" type="presOf" srcId="{BE14A0F0-ABE0-4573-84A1-A10073F3F274}" destId="{5FEEC509-4568-483B-956A-2B89F9BE25C5}" srcOrd="0" destOrd="0" presId="urn:microsoft.com/office/officeart/2005/8/layout/chevron2"/>
    <dgm:cxn modelId="{D83E7F7E-EE63-4564-8F8A-85C36C688EA7}" type="presOf" srcId="{C01745A6-8214-47F3-9BBC-12D3BF5AD0E6}" destId="{35320DCE-79FC-4115-B4E0-C853B76EF0A6}" srcOrd="0" destOrd="0" presId="urn:microsoft.com/office/officeart/2005/8/layout/chevron2"/>
    <dgm:cxn modelId="{F118C8F1-2C83-44C4-BD0B-19172C9A92D9}" type="presOf" srcId="{1B8A8099-0388-4550-930E-1C63BF6DB27F}" destId="{F2A8CB4D-BADF-4ABB-9783-1E8DB6FA0279}" srcOrd="0" destOrd="0" presId="urn:microsoft.com/office/officeart/2005/8/layout/chevron2"/>
    <dgm:cxn modelId="{5AC8D477-4A38-4F54-A0C8-DAD6E75CE3AC}" srcId="{9DB274CD-A101-4B79-926A-D964F9BCD184}" destId="{BE14A0F0-ABE0-4573-84A1-A10073F3F274}" srcOrd="0" destOrd="0" parTransId="{AC23380F-C743-43DE-9DDD-6359014D9E85}" sibTransId="{CF4C5302-EF6B-4142-88BE-1884D1406B45}"/>
    <dgm:cxn modelId="{E3591F89-DD13-4C54-ABA2-98A7E356BD74}" type="presOf" srcId="{9DB274CD-A101-4B79-926A-D964F9BCD184}" destId="{D0DC0653-6F0F-42E8-9EC5-DC24385A9A47}" srcOrd="0" destOrd="0" presId="urn:microsoft.com/office/officeart/2005/8/layout/chevron2"/>
    <dgm:cxn modelId="{29FBBED5-99ED-4E34-8AA1-91E9563BBA92}" type="presOf" srcId="{EC639543-177E-4EF0-9F8D-42356EB731E0}" destId="{27D56C51-3AA2-491E-808F-673A65650EC1}" srcOrd="0" destOrd="0" presId="urn:microsoft.com/office/officeart/2005/8/layout/chevron2"/>
    <dgm:cxn modelId="{260A2722-8F6C-4AD2-89C1-C3165A4315DB}" srcId="{C01745A6-8214-47F3-9BBC-12D3BF5AD0E6}" destId="{EC639543-177E-4EF0-9F8D-42356EB731E0}" srcOrd="0" destOrd="0" parTransId="{6FF5527A-60B5-4262-AB68-68F9373EA384}" sibTransId="{B3E901B3-F4AB-4886-AEF9-21F4FB793E92}"/>
    <dgm:cxn modelId="{72E977DE-C23C-4328-849A-552A6685CCF9}" type="presParOf" srcId="{35320DCE-79FC-4115-B4E0-C853B76EF0A6}" destId="{66513C1D-4287-452D-ADE5-0D17B9E6BEDC}" srcOrd="0" destOrd="0" presId="urn:microsoft.com/office/officeart/2005/8/layout/chevron2"/>
    <dgm:cxn modelId="{1AA82B76-3159-4E50-93A3-EE5BD2EC0BFF}" type="presParOf" srcId="{66513C1D-4287-452D-ADE5-0D17B9E6BEDC}" destId="{27D56C51-3AA2-491E-808F-673A65650EC1}" srcOrd="0" destOrd="0" presId="urn:microsoft.com/office/officeart/2005/8/layout/chevron2"/>
    <dgm:cxn modelId="{A34EA6AE-3C54-4E04-BF7E-CADCBD6C6DE9}" type="presParOf" srcId="{66513C1D-4287-452D-ADE5-0D17B9E6BEDC}" destId="{71350939-B5D5-4DAC-A051-D80A5023EC69}" srcOrd="1" destOrd="0" presId="urn:microsoft.com/office/officeart/2005/8/layout/chevron2"/>
    <dgm:cxn modelId="{ED4D7416-2AD9-4B20-ADE7-5729624BF5F4}" type="presParOf" srcId="{35320DCE-79FC-4115-B4E0-C853B76EF0A6}" destId="{CD51BAF3-6975-4087-B5FA-A431914B7FF2}" srcOrd="1" destOrd="0" presId="urn:microsoft.com/office/officeart/2005/8/layout/chevron2"/>
    <dgm:cxn modelId="{7911C00B-F55C-426A-B87D-DDB35BE7773E}" type="presParOf" srcId="{35320DCE-79FC-4115-B4E0-C853B76EF0A6}" destId="{A063059B-0D47-41D4-9EEA-F77598B00C61}" srcOrd="2" destOrd="0" presId="urn:microsoft.com/office/officeart/2005/8/layout/chevron2"/>
    <dgm:cxn modelId="{1F5EBFC2-3078-4F7D-8DD0-8B5581787C9B}" type="presParOf" srcId="{A063059B-0D47-41D4-9EEA-F77598B00C61}" destId="{D0DC0653-6F0F-42E8-9EC5-DC24385A9A47}" srcOrd="0" destOrd="0" presId="urn:microsoft.com/office/officeart/2005/8/layout/chevron2"/>
    <dgm:cxn modelId="{1C467009-A707-4ECD-88FA-667B395FAB6C}" type="presParOf" srcId="{A063059B-0D47-41D4-9EEA-F77598B00C61}" destId="{5FEEC509-4568-483B-956A-2B89F9BE25C5}" srcOrd="1" destOrd="0" presId="urn:microsoft.com/office/officeart/2005/8/layout/chevron2"/>
    <dgm:cxn modelId="{0C1D24A6-F86D-46DE-8E86-9F0D814596AA}" type="presParOf" srcId="{35320DCE-79FC-4115-B4E0-C853B76EF0A6}" destId="{42B39F3D-A95B-43AC-BEF7-51EDAF2EA89F}" srcOrd="3" destOrd="0" presId="urn:microsoft.com/office/officeart/2005/8/layout/chevron2"/>
    <dgm:cxn modelId="{16884926-A8B4-44A5-935B-BF88E2FF848A}" type="presParOf" srcId="{35320DCE-79FC-4115-B4E0-C853B76EF0A6}" destId="{7E55D60F-E138-42B3-A375-5F63F235CB61}" srcOrd="4" destOrd="0" presId="urn:microsoft.com/office/officeart/2005/8/layout/chevron2"/>
    <dgm:cxn modelId="{E876CEDD-6B5C-4E56-9FF1-20E4BEE78237}" type="presParOf" srcId="{7E55D60F-E138-42B3-A375-5F63F235CB61}" destId="{F2A8CB4D-BADF-4ABB-9783-1E8DB6FA0279}" srcOrd="0" destOrd="0" presId="urn:microsoft.com/office/officeart/2005/8/layout/chevron2"/>
    <dgm:cxn modelId="{D14456D3-58FB-4696-A82A-B767045E3B0B}" type="presParOf" srcId="{7E55D60F-E138-42B3-A375-5F63F235CB61}" destId="{FA7ACC9F-C8B5-4918-A500-E619943F608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C6C19A-D1BD-4EEE-A9DA-3D764B463C87}" type="doc">
      <dgm:prSet loTypeId="urn:microsoft.com/office/officeart/2005/8/layout/radial4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F6A84F-1E1E-4195-92C9-572143452F44}">
      <dgm:prSet phldrT="[Текст]"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Рост бюджетных поступлений</a:t>
          </a:r>
          <a:endParaRPr lang="ru-RU" sz="28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FE59D5E-A65F-4A12-9E18-E47696C92CC9}" type="parTrans" cxnId="{6AB2BBB0-DE8A-45BF-BDC4-87EB85E815C1}">
      <dgm:prSet/>
      <dgm:spPr/>
      <dgm:t>
        <a:bodyPr/>
        <a:lstStyle/>
        <a:p>
          <a:endParaRPr lang="ru-RU"/>
        </a:p>
      </dgm:t>
    </dgm:pt>
    <dgm:pt modelId="{22B8F3B6-3BCC-420E-8EAB-B3D0DF388A1C}" type="sibTrans" cxnId="{6AB2BBB0-DE8A-45BF-BDC4-87EB85E815C1}">
      <dgm:prSet/>
      <dgm:spPr/>
      <dgm:t>
        <a:bodyPr/>
        <a:lstStyle/>
        <a:p>
          <a:endParaRPr lang="ru-RU"/>
        </a:p>
      </dgm:t>
    </dgm:pt>
    <dgm:pt modelId="{75405E68-8BA9-4C9C-AC7E-7D0B0C75F08D}">
      <dgm:prSet phldrT="[Текст]" custT="1"/>
      <dgm:spPr>
        <a:solidFill>
          <a:srgbClr val="C4D2F8"/>
        </a:solid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Выполнение плановых показателей доходов</a:t>
          </a:r>
        </a:p>
      </dgm:t>
    </dgm:pt>
    <dgm:pt modelId="{A0334900-94EB-4B1C-A4C1-BE8D55C96165}" type="parTrans" cxnId="{39B41CC8-34DE-44B2-A74F-76D61F64CAF4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AAE562C6-EB47-449E-B862-2459F0287A0B}" type="sibTrans" cxnId="{39B41CC8-34DE-44B2-A74F-76D61F64CAF4}">
      <dgm:prSet/>
      <dgm:spPr/>
      <dgm:t>
        <a:bodyPr/>
        <a:lstStyle/>
        <a:p>
          <a:endParaRPr lang="ru-RU"/>
        </a:p>
      </dgm:t>
    </dgm:pt>
    <dgm:pt modelId="{13522294-BC0F-431A-8A53-3ECCEDCC1BD5}">
      <dgm:prSet phldrT="[Текст]"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Эффективное управление имущественными и земельными активами</a:t>
          </a:r>
          <a:endParaRPr lang="ru-RU" sz="20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825835-D217-494A-9CD6-D42ED7237683}" type="parTrans" cxnId="{028480AA-29A6-4C83-B5E7-2C762269A07B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9ECFF156-3D3F-421B-AE2D-17949FCD3875}" type="sibTrans" cxnId="{028480AA-29A6-4C83-B5E7-2C762269A07B}">
      <dgm:prSet/>
      <dgm:spPr/>
      <dgm:t>
        <a:bodyPr/>
        <a:lstStyle/>
        <a:p>
          <a:endParaRPr lang="ru-RU"/>
        </a:p>
      </dgm:t>
    </dgm:pt>
    <dgm:pt modelId="{F06FE77E-125C-4473-889B-2D89AC2FC0CD}">
      <dgm:prSet custT="1"/>
      <dgm:spPr>
        <a:solidFill>
          <a:srgbClr val="C4D2F8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Проведение оценки социальной, </a:t>
          </a:r>
          <a:r>
            <a:rPr lang="ru-RU" sz="2000" b="1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экономи-ческой</a:t>
          </a:r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и бюджетной эффективности налоговых льгот и отмена неэффективных налоговых льгот</a:t>
          </a:r>
          <a:endParaRPr lang="ru-RU" sz="20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D56110-C2C6-4E41-B6B3-DFAFFABF8D0E}" type="parTrans" cxnId="{D67442FE-F799-429D-9300-0CCC3C062DC2}">
      <dgm:prSet/>
      <dgm:spPr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gm:spPr>
      <dgm:t>
        <a:bodyPr/>
        <a:lstStyle/>
        <a:p>
          <a:endParaRPr lang="ru-RU"/>
        </a:p>
      </dgm:t>
    </dgm:pt>
    <dgm:pt modelId="{E44661FA-159E-4CE1-AD32-EA2257D1DD3C}" type="sibTrans" cxnId="{D67442FE-F799-429D-9300-0CCC3C062DC2}">
      <dgm:prSet/>
      <dgm:spPr/>
      <dgm:t>
        <a:bodyPr/>
        <a:lstStyle/>
        <a:p>
          <a:endParaRPr lang="ru-RU"/>
        </a:p>
      </dgm:t>
    </dgm:pt>
    <dgm:pt modelId="{30F0DC53-868C-413D-87F4-DC3C8A3A29F8}" type="pres">
      <dgm:prSet presAssocID="{FFC6C19A-D1BD-4EEE-A9DA-3D764B463C8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7A45E5-BB97-484B-AA0B-C69506AEA082}" type="pres">
      <dgm:prSet presAssocID="{36F6A84F-1E1E-4195-92C9-572143452F44}" presName="centerShape" presStyleLbl="node0" presStyleIdx="0" presStyleCnt="1" custScaleX="102970" custLinFactNeighborX="183" custLinFactNeighborY="-658"/>
      <dgm:spPr/>
      <dgm:t>
        <a:bodyPr/>
        <a:lstStyle/>
        <a:p>
          <a:endParaRPr lang="ru-RU"/>
        </a:p>
      </dgm:t>
    </dgm:pt>
    <dgm:pt modelId="{98E2C0D9-682E-4E28-9427-5863FC5BA4B9}" type="pres">
      <dgm:prSet presAssocID="{9AD56110-C2C6-4E41-B6B3-DFAFFABF8D0E}" presName="parTrans" presStyleLbl="bgSibTrans2D1" presStyleIdx="0" presStyleCnt="3" custLinFactNeighborX="3246" custLinFactNeighborY="10473"/>
      <dgm:spPr/>
      <dgm:t>
        <a:bodyPr/>
        <a:lstStyle/>
        <a:p>
          <a:endParaRPr lang="ru-RU"/>
        </a:p>
      </dgm:t>
    </dgm:pt>
    <dgm:pt modelId="{D1018164-CA12-4A3A-BE33-CD5DA57461E2}" type="pres">
      <dgm:prSet presAssocID="{F06FE77E-125C-4473-889B-2D89AC2FC0CD}" presName="node" presStyleLbl="node1" presStyleIdx="0" presStyleCnt="3" custScaleX="113586" custScaleY="1338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CC65D-D232-4430-A106-2538A1FDC01E}" type="pres">
      <dgm:prSet presAssocID="{A0334900-94EB-4B1C-A4C1-BE8D55C96165}" presName="parTrans" presStyleLbl="bgSibTrans2D1" presStyleIdx="1" presStyleCnt="3" custLinFactNeighborX="-1450" custLinFactNeighborY="15289"/>
      <dgm:spPr/>
      <dgm:t>
        <a:bodyPr/>
        <a:lstStyle/>
        <a:p>
          <a:endParaRPr lang="ru-RU"/>
        </a:p>
      </dgm:t>
    </dgm:pt>
    <dgm:pt modelId="{89E414C2-0460-455A-B3CB-6FA184DD64F8}" type="pres">
      <dgm:prSet presAssocID="{75405E68-8BA9-4C9C-AC7E-7D0B0C75F08D}" presName="node" presStyleLbl="node1" presStyleIdx="1" presStyleCnt="3" custRadScaleRad="96136" custRadScaleInc="-1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02878-CAA7-4FB6-A9BC-F5706D6AD8C9}" type="pres">
      <dgm:prSet presAssocID="{5E825835-D217-494A-9CD6-D42ED7237683}" presName="parTrans" presStyleLbl="bgSibTrans2D1" presStyleIdx="2" presStyleCnt="3" custLinFactNeighborX="-4539" custLinFactNeighborY="1670"/>
      <dgm:spPr/>
      <dgm:t>
        <a:bodyPr/>
        <a:lstStyle/>
        <a:p>
          <a:endParaRPr lang="ru-RU"/>
        </a:p>
      </dgm:t>
    </dgm:pt>
    <dgm:pt modelId="{140C329E-2AE1-4BBD-BFE4-298545D3C13F}" type="pres">
      <dgm:prSet presAssocID="{13522294-BC0F-431A-8A53-3ECCEDCC1BD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9A3722-D169-4961-8A29-CABF9630332C}" type="presOf" srcId="{F06FE77E-125C-4473-889B-2D89AC2FC0CD}" destId="{D1018164-CA12-4A3A-BE33-CD5DA57461E2}" srcOrd="0" destOrd="0" presId="urn:microsoft.com/office/officeart/2005/8/layout/radial4"/>
    <dgm:cxn modelId="{6AB2BBB0-DE8A-45BF-BDC4-87EB85E815C1}" srcId="{FFC6C19A-D1BD-4EEE-A9DA-3D764B463C87}" destId="{36F6A84F-1E1E-4195-92C9-572143452F44}" srcOrd="0" destOrd="0" parTransId="{DFE59D5E-A65F-4A12-9E18-E47696C92CC9}" sibTransId="{22B8F3B6-3BCC-420E-8EAB-B3D0DF388A1C}"/>
    <dgm:cxn modelId="{6E697B25-330C-425F-8A2F-4A6003E74FFC}" type="presOf" srcId="{75405E68-8BA9-4C9C-AC7E-7D0B0C75F08D}" destId="{89E414C2-0460-455A-B3CB-6FA184DD64F8}" srcOrd="0" destOrd="0" presId="urn:microsoft.com/office/officeart/2005/8/layout/radial4"/>
    <dgm:cxn modelId="{8D2528DB-F995-484A-8176-7207A83558A2}" type="presOf" srcId="{5E825835-D217-494A-9CD6-D42ED7237683}" destId="{7A402878-CAA7-4FB6-A9BC-F5706D6AD8C9}" srcOrd="0" destOrd="0" presId="urn:microsoft.com/office/officeart/2005/8/layout/radial4"/>
    <dgm:cxn modelId="{39B41CC8-34DE-44B2-A74F-76D61F64CAF4}" srcId="{36F6A84F-1E1E-4195-92C9-572143452F44}" destId="{75405E68-8BA9-4C9C-AC7E-7D0B0C75F08D}" srcOrd="1" destOrd="0" parTransId="{A0334900-94EB-4B1C-A4C1-BE8D55C96165}" sibTransId="{AAE562C6-EB47-449E-B862-2459F0287A0B}"/>
    <dgm:cxn modelId="{9C56E78D-04C8-4C4B-A128-B9DBA70A093E}" type="presOf" srcId="{9AD56110-C2C6-4E41-B6B3-DFAFFABF8D0E}" destId="{98E2C0D9-682E-4E28-9427-5863FC5BA4B9}" srcOrd="0" destOrd="0" presId="urn:microsoft.com/office/officeart/2005/8/layout/radial4"/>
    <dgm:cxn modelId="{640C8A12-0D22-4123-987E-C9E64D77EDD8}" type="presOf" srcId="{36F6A84F-1E1E-4195-92C9-572143452F44}" destId="{427A45E5-BB97-484B-AA0B-C69506AEA082}" srcOrd="0" destOrd="0" presId="urn:microsoft.com/office/officeart/2005/8/layout/radial4"/>
    <dgm:cxn modelId="{40B0E927-7746-4329-B00C-3FA97AC23D58}" type="presOf" srcId="{13522294-BC0F-431A-8A53-3ECCEDCC1BD5}" destId="{140C329E-2AE1-4BBD-BFE4-298545D3C13F}" srcOrd="0" destOrd="0" presId="urn:microsoft.com/office/officeart/2005/8/layout/radial4"/>
    <dgm:cxn modelId="{0D08B4F9-8AC9-4FBE-B367-9A21BDE4CF7D}" type="presOf" srcId="{A0334900-94EB-4B1C-A4C1-BE8D55C96165}" destId="{315CC65D-D232-4430-A106-2538A1FDC01E}" srcOrd="0" destOrd="0" presId="urn:microsoft.com/office/officeart/2005/8/layout/radial4"/>
    <dgm:cxn modelId="{AD1D4698-44F6-426B-AAAB-7A49D3DF78FD}" type="presOf" srcId="{FFC6C19A-D1BD-4EEE-A9DA-3D764B463C87}" destId="{30F0DC53-868C-413D-87F4-DC3C8A3A29F8}" srcOrd="0" destOrd="0" presId="urn:microsoft.com/office/officeart/2005/8/layout/radial4"/>
    <dgm:cxn modelId="{D67442FE-F799-429D-9300-0CCC3C062DC2}" srcId="{36F6A84F-1E1E-4195-92C9-572143452F44}" destId="{F06FE77E-125C-4473-889B-2D89AC2FC0CD}" srcOrd="0" destOrd="0" parTransId="{9AD56110-C2C6-4E41-B6B3-DFAFFABF8D0E}" sibTransId="{E44661FA-159E-4CE1-AD32-EA2257D1DD3C}"/>
    <dgm:cxn modelId="{028480AA-29A6-4C83-B5E7-2C762269A07B}" srcId="{36F6A84F-1E1E-4195-92C9-572143452F44}" destId="{13522294-BC0F-431A-8A53-3ECCEDCC1BD5}" srcOrd="2" destOrd="0" parTransId="{5E825835-D217-494A-9CD6-D42ED7237683}" sibTransId="{9ECFF156-3D3F-421B-AE2D-17949FCD3875}"/>
    <dgm:cxn modelId="{C40F4828-548D-4DC5-A08E-528611838FE1}" type="presParOf" srcId="{30F0DC53-868C-413D-87F4-DC3C8A3A29F8}" destId="{427A45E5-BB97-484B-AA0B-C69506AEA082}" srcOrd="0" destOrd="0" presId="urn:microsoft.com/office/officeart/2005/8/layout/radial4"/>
    <dgm:cxn modelId="{13BE6DAD-A8EF-429E-AEF2-6F0B9CE46843}" type="presParOf" srcId="{30F0DC53-868C-413D-87F4-DC3C8A3A29F8}" destId="{98E2C0D9-682E-4E28-9427-5863FC5BA4B9}" srcOrd="1" destOrd="0" presId="urn:microsoft.com/office/officeart/2005/8/layout/radial4"/>
    <dgm:cxn modelId="{EE2EE61B-E72B-4411-B4B0-34EE03B8B63B}" type="presParOf" srcId="{30F0DC53-868C-413D-87F4-DC3C8A3A29F8}" destId="{D1018164-CA12-4A3A-BE33-CD5DA57461E2}" srcOrd="2" destOrd="0" presId="urn:microsoft.com/office/officeart/2005/8/layout/radial4"/>
    <dgm:cxn modelId="{592926E6-681C-4558-B81F-8C05705E3EAD}" type="presParOf" srcId="{30F0DC53-868C-413D-87F4-DC3C8A3A29F8}" destId="{315CC65D-D232-4430-A106-2538A1FDC01E}" srcOrd="3" destOrd="0" presId="urn:microsoft.com/office/officeart/2005/8/layout/radial4"/>
    <dgm:cxn modelId="{D8D3D05F-BDBA-43CD-8B1B-92B4A96E5411}" type="presParOf" srcId="{30F0DC53-868C-413D-87F4-DC3C8A3A29F8}" destId="{89E414C2-0460-455A-B3CB-6FA184DD64F8}" srcOrd="4" destOrd="0" presId="urn:microsoft.com/office/officeart/2005/8/layout/radial4"/>
    <dgm:cxn modelId="{883CAF79-E7C6-4B52-A0B9-74A8F9A00E08}" type="presParOf" srcId="{30F0DC53-868C-413D-87F4-DC3C8A3A29F8}" destId="{7A402878-CAA7-4FB6-A9BC-F5706D6AD8C9}" srcOrd="5" destOrd="0" presId="urn:microsoft.com/office/officeart/2005/8/layout/radial4"/>
    <dgm:cxn modelId="{8A3C8A47-DA99-45AD-8F02-E7233B294832}" type="presParOf" srcId="{30F0DC53-868C-413D-87F4-DC3C8A3A29F8}" destId="{140C329E-2AE1-4BBD-BFE4-298545D3C13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396C3B-12A9-414B-83E5-872C9E50D245}" type="doc">
      <dgm:prSet loTypeId="urn:microsoft.com/office/officeart/2005/8/layout/radial6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84DA57D-F5B9-4B0A-81DB-BFF5743DF28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1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8110396-62AE-4C5A-BD9F-78923E3C5DC0}" type="parTrans" cxnId="{197DD7CD-3248-4F80-865D-0F7F723F0515}">
      <dgm:prSet/>
      <dgm:spPr/>
      <dgm:t>
        <a:bodyPr/>
        <a:lstStyle/>
        <a:p>
          <a:endParaRPr lang="ru-RU"/>
        </a:p>
      </dgm:t>
    </dgm:pt>
    <dgm:pt modelId="{9A87D320-87D3-4451-A11E-7E716A072CE7}" type="sibTrans" cxnId="{197DD7CD-3248-4F80-865D-0F7F723F0515}">
      <dgm:prSet/>
      <dgm:spPr/>
      <dgm:t>
        <a:bodyPr/>
        <a:lstStyle/>
        <a:p>
          <a:endParaRPr lang="ru-RU"/>
        </a:p>
      </dgm:t>
    </dgm:pt>
    <dgm:pt modelId="{8C6B28F2-4CDA-4681-B3EC-C0BC60DC9825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параметров, исходя из реальных финансовых возможностей бюджета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E2AFC4-483F-4D90-B011-6C7069715EDC}" type="parTrans" cxnId="{1438775A-FBD3-4E09-AE96-A1E795C7410D}">
      <dgm:prSet/>
      <dgm:spPr/>
      <dgm:t>
        <a:bodyPr/>
        <a:lstStyle/>
        <a:p>
          <a:endParaRPr lang="ru-RU"/>
        </a:p>
      </dgm:t>
    </dgm:pt>
    <dgm:pt modelId="{7FA9BD0C-6A40-41EC-97AF-67E9300CF5CD}" type="sibTrans" cxnId="{1438775A-FBD3-4E09-AE96-A1E795C7410D}">
      <dgm:prSet/>
      <dgm:spPr/>
      <dgm:t>
        <a:bodyPr/>
        <a:lstStyle/>
        <a:p>
          <a:endParaRPr lang="ru-RU"/>
        </a:p>
      </dgm:t>
    </dgm:pt>
    <dgm:pt modelId="{3A0BF5DD-4185-4B60-8571-E5DAE94B223D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Поэтапное снижение просроченной кредиторской задолженности</a:t>
          </a:r>
          <a:endParaRPr lang="ru-RU" sz="20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B4BA54-E497-4EBF-9F16-4A4B7843B4E7}" type="parTrans" cxnId="{9E2B0949-A8B9-4038-8C00-C38C31A8BEBF}">
      <dgm:prSet/>
      <dgm:spPr/>
      <dgm:t>
        <a:bodyPr/>
        <a:lstStyle/>
        <a:p>
          <a:endParaRPr lang="ru-RU"/>
        </a:p>
      </dgm:t>
    </dgm:pt>
    <dgm:pt modelId="{0488F1FA-5985-4BC0-B6B7-74508939ADAF}" type="sibTrans" cxnId="{9E2B0949-A8B9-4038-8C00-C38C31A8BEBF}">
      <dgm:prSet/>
      <dgm:spPr/>
      <dgm:t>
        <a:bodyPr/>
        <a:lstStyle/>
        <a:p>
          <a:endParaRPr lang="ru-RU"/>
        </a:p>
      </dgm:t>
    </dgm:pt>
    <dgm:pt modelId="{D4A10774-69EC-44FC-9146-E87901B8C3DC}">
      <dgm:prSet custT="1"/>
      <dgm:spPr/>
      <dgm:t>
        <a:bodyPr/>
        <a:lstStyle/>
        <a:p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Безусловное исполнение  действующих расходных обязательств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1FE286-6942-41DD-BAFE-7E71049FA8B1}" type="parTrans" cxnId="{59AEDF1D-0848-4D44-BF14-424E3F2318F9}">
      <dgm:prSet/>
      <dgm:spPr/>
      <dgm:t>
        <a:bodyPr/>
        <a:lstStyle/>
        <a:p>
          <a:endParaRPr lang="ru-RU"/>
        </a:p>
      </dgm:t>
    </dgm:pt>
    <dgm:pt modelId="{D54EBC4D-B500-478A-ABCD-6248AAC10D1F}" type="sibTrans" cxnId="{59AEDF1D-0848-4D44-BF14-424E3F2318F9}">
      <dgm:prSet/>
      <dgm:spPr/>
      <dgm:t>
        <a:bodyPr/>
        <a:lstStyle/>
        <a:p>
          <a:endParaRPr lang="ru-RU"/>
        </a:p>
      </dgm:t>
    </dgm:pt>
    <dgm:pt modelId="{5A09A97D-76AC-4A96-8405-ABC020D8A557}">
      <dgm:prSet custT="1"/>
      <dgm:spPr/>
      <dgm:t>
        <a:bodyPr/>
        <a:lstStyle/>
        <a:p>
          <a:r>
            <a:rPr lang="ru-RU" sz="20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Недопущение принятия новых бюджетных обязательств, не обеспеченных доходными источниками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2C316FF8-5D54-46F8-B58F-760B29B84BDB}" type="parTrans" cxnId="{494C2D82-795A-49D9-90D8-42B0633B9BC7}">
      <dgm:prSet/>
      <dgm:spPr/>
      <dgm:t>
        <a:bodyPr/>
        <a:lstStyle/>
        <a:p>
          <a:endParaRPr lang="ru-RU"/>
        </a:p>
      </dgm:t>
    </dgm:pt>
    <dgm:pt modelId="{E03329CC-1D8F-4A0D-AA08-3D79F365FA28}" type="sibTrans" cxnId="{494C2D82-795A-49D9-90D8-42B0633B9BC7}">
      <dgm:prSet/>
      <dgm:spPr/>
      <dgm:t>
        <a:bodyPr/>
        <a:lstStyle/>
        <a:p>
          <a:endParaRPr lang="ru-RU"/>
        </a:p>
      </dgm:t>
    </dgm:pt>
    <dgm:pt modelId="{BC8E4E6C-DDD8-4C11-88D0-D7CD2FDD209B}" type="pres">
      <dgm:prSet presAssocID="{9B396C3B-12A9-414B-83E5-872C9E50D24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4B3CFF-6A24-4B33-9C36-454E02FB209B}" type="pres">
      <dgm:prSet presAssocID="{184DA57D-F5B9-4B0A-81DB-BFF5743DF28D}" presName="centerShape" presStyleLbl="node0" presStyleIdx="0" presStyleCnt="1" custScaleX="129410" custLinFactNeighborX="2300" custLinFactNeighborY="-1386"/>
      <dgm:spPr/>
      <dgm:t>
        <a:bodyPr/>
        <a:lstStyle/>
        <a:p>
          <a:endParaRPr lang="ru-RU"/>
        </a:p>
      </dgm:t>
    </dgm:pt>
    <dgm:pt modelId="{DE7DAFEC-0456-4BA6-BCEF-B4EC66A76179}" type="pres">
      <dgm:prSet presAssocID="{8C6B28F2-4CDA-4681-B3EC-C0BC60DC9825}" presName="node" presStyleLbl="node1" presStyleIdx="0" presStyleCnt="4" custScaleX="250141" custRadScaleRad="100073" custRadScaleInc="-3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DB713-56FB-4AB9-9542-B2851336FE17}" type="pres">
      <dgm:prSet presAssocID="{8C6B28F2-4CDA-4681-B3EC-C0BC60DC9825}" presName="dummy" presStyleCnt="0"/>
      <dgm:spPr/>
    </dgm:pt>
    <dgm:pt modelId="{69F4952B-48E7-48D0-ADCD-D7EBC3328C27}" type="pres">
      <dgm:prSet presAssocID="{7FA9BD0C-6A40-41EC-97AF-67E9300CF5C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936CDC8-B95E-4198-A0AA-1CEC8EE27CE9}" type="pres">
      <dgm:prSet presAssocID="{D4A10774-69EC-44FC-9146-E87901B8C3DC}" presName="node" presStyleLbl="node1" presStyleIdx="1" presStyleCnt="4" custScaleX="141707" custRadScaleRad="128952" custRadScaleInc="-4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EEC25-513B-4C41-8F37-6CA4DB687F28}" type="pres">
      <dgm:prSet presAssocID="{D4A10774-69EC-44FC-9146-E87901B8C3DC}" presName="dummy" presStyleCnt="0"/>
      <dgm:spPr/>
    </dgm:pt>
    <dgm:pt modelId="{97C23D08-9832-4AA5-9503-F8FC25B0428E}" type="pres">
      <dgm:prSet presAssocID="{D54EBC4D-B500-478A-ABCD-6248AAC10D1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275CA708-3217-4E27-9F69-038848DB015D}" type="pres">
      <dgm:prSet presAssocID="{5A09A97D-76AC-4A96-8405-ABC020D8A557}" presName="node" presStyleLbl="node1" presStyleIdx="2" presStyleCnt="4" custScaleX="246556" custScaleY="109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9264E-A5DF-4FC1-8A38-F03CBB835C5C}" type="pres">
      <dgm:prSet presAssocID="{5A09A97D-76AC-4A96-8405-ABC020D8A557}" presName="dummy" presStyleCnt="0"/>
      <dgm:spPr/>
    </dgm:pt>
    <dgm:pt modelId="{3926DFB4-DD35-4702-8587-C9AF1EA9620E}" type="pres">
      <dgm:prSet presAssocID="{E03329CC-1D8F-4A0D-AA08-3D79F365FA28}" presName="sibTrans" presStyleLbl="sibTrans2D1" presStyleIdx="2" presStyleCnt="4"/>
      <dgm:spPr/>
      <dgm:t>
        <a:bodyPr/>
        <a:lstStyle/>
        <a:p>
          <a:endParaRPr lang="ru-RU"/>
        </a:p>
      </dgm:t>
    </dgm:pt>
    <dgm:pt modelId="{D889667F-F8FD-4DF8-805F-6D351D70746A}" type="pres">
      <dgm:prSet presAssocID="{3A0BF5DD-4185-4B60-8571-E5DAE94B223D}" presName="node" presStyleLbl="node1" presStyleIdx="3" presStyleCnt="4" custScaleX="174930" custRadScaleRad="128976" custRadScaleInc="-3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4FA86B-F66A-4241-9558-C05C30B2129A}" type="pres">
      <dgm:prSet presAssocID="{3A0BF5DD-4185-4B60-8571-E5DAE94B223D}" presName="dummy" presStyleCnt="0"/>
      <dgm:spPr/>
    </dgm:pt>
    <dgm:pt modelId="{5BF79BC3-1D72-44EE-B4D2-F4C0C7B18058}" type="pres">
      <dgm:prSet presAssocID="{0488F1FA-5985-4BC0-B6B7-74508939ADAF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CDE7E556-2B75-44F4-8AE9-F0D0FC9876DB}" type="presOf" srcId="{9B396C3B-12A9-414B-83E5-872C9E50D245}" destId="{BC8E4E6C-DDD8-4C11-88D0-D7CD2FDD209B}" srcOrd="0" destOrd="0" presId="urn:microsoft.com/office/officeart/2005/8/layout/radial6"/>
    <dgm:cxn modelId="{9488D042-622C-4D8B-A3F4-AC58954D817C}" type="presOf" srcId="{184DA57D-F5B9-4B0A-81DB-BFF5743DF28D}" destId="{DA4B3CFF-6A24-4B33-9C36-454E02FB209B}" srcOrd="0" destOrd="0" presId="urn:microsoft.com/office/officeart/2005/8/layout/radial6"/>
    <dgm:cxn modelId="{54F20CFA-183D-4434-87F3-C3FB8BACFF45}" type="presOf" srcId="{8C6B28F2-4CDA-4681-B3EC-C0BC60DC9825}" destId="{DE7DAFEC-0456-4BA6-BCEF-B4EC66A76179}" srcOrd="0" destOrd="0" presId="urn:microsoft.com/office/officeart/2005/8/layout/radial6"/>
    <dgm:cxn modelId="{4CADA2F6-719D-4B48-9DA5-F8481BF5356C}" type="presOf" srcId="{D4A10774-69EC-44FC-9146-E87901B8C3DC}" destId="{E936CDC8-B95E-4198-A0AA-1CEC8EE27CE9}" srcOrd="0" destOrd="0" presId="urn:microsoft.com/office/officeart/2005/8/layout/radial6"/>
    <dgm:cxn modelId="{9E2B0949-A8B9-4038-8C00-C38C31A8BEBF}" srcId="{184DA57D-F5B9-4B0A-81DB-BFF5743DF28D}" destId="{3A0BF5DD-4185-4B60-8571-E5DAE94B223D}" srcOrd="3" destOrd="0" parTransId="{49B4BA54-E497-4EBF-9F16-4A4B7843B4E7}" sibTransId="{0488F1FA-5985-4BC0-B6B7-74508939ADAF}"/>
    <dgm:cxn modelId="{791BA6F4-29FB-4122-92D7-4B0F2060B593}" type="presOf" srcId="{7FA9BD0C-6A40-41EC-97AF-67E9300CF5CD}" destId="{69F4952B-48E7-48D0-ADCD-D7EBC3328C27}" srcOrd="0" destOrd="0" presId="urn:microsoft.com/office/officeart/2005/8/layout/radial6"/>
    <dgm:cxn modelId="{62366F8C-1433-483C-8399-B2720A48A49E}" type="presOf" srcId="{5A09A97D-76AC-4A96-8405-ABC020D8A557}" destId="{275CA708-3217-4E27-9F69-038848DB015D}" srcOrd="0" destOrd="0" presId="urn:microsoft.com/office/officeart/2005/8/layout/radial6"/>
    <dgm:cxn modelId="{27F83E11-1384-4789-ADE9-68C7FDF30CF5}" type="presOf" srcId="{D54EBC4D-B500-478A-ABCD-6248AAC10D1F}" destId="{97C23D08-9832-4AA5-9503-F8FC25B0428E}" srcOrd="0" destOrd="0" presId="urn:microsoft.com/office/officeart/2005/8/layout/radial6"/>
    <dgm:cxn modelId="{59AEDF1D-0848-4D44-BF14-424E3F2318F9}" srcId="{184DA57D-F5B9-4B0A-81DB-BFF5743DF28D}" destId="{D4A10774-69EC-44FC-9146-E87901B8C3DC}" srcOrd="1" destOrd="0" parTransId="{C71FE286-6942-41DD-BAFE-7E71049FA8B1}" sibTransId="{D54EBC4D-B500-478A-ABCD-6248AAC10D1F}"/>
    <dgm:cxn modelId="{197DD7CD-3248-4F80-865D-0F7F723F0515}" srcId="{9B396C3B-12A9-414B-83E5-872C9E50D245}" destId="{184DA57D-F5B9-4B0A-81DB-BFF5743DF28D}" srcOrd="0" destOrd="0" parTransId="{D8110396-62AE-4C5A-BD9F-78923E3C5DC0}" sibTransId="{9A87D320-87D3-4451-A11E-7E716A072CE7}"/>
    <dgm:cxn modelId="{1E040EF4-5B91-4EF8-BE6F-86D96776C79E}" type="presOf" srcId="{E03329CC-1D8F-4A0D-AA08-3D79F365FA28}" destId="{3926DFB4-DD35-4702-8587-C9AF1EA9620E}" srcOrd="0" destOrd="0" presId="urn:microsoft.com/office/officeart/2005/8/layout/radial6"/>
    <dgm:cxn modelId="{494C2D82-795A-49D9-90D8-42B0633B9BC7}" srcId="{184DA57D-F5B9-4B0A-81DB-BFF5743DF28D}" destId="{5A09A97D-76AC-4A96-8405-ABC020D8A557}" srcOrd="2" destOrd="0" parTransId="{2C316FF8-5D54-46F8-B58F-760B29B84BDB}" sibTransId="{E03329CC-1D8F-4A0D-AA08-3D79F365FA28}"/>
    <dgm:cxn modelId="{55DCCD8E-BFFA-48F5-9468-A46A4F503083}" type="presOf" srcId="{3A0BF5DD-4185-4B60-8571-E5DAE94B223D}" destId="{D889667F-F8FD-4DF8-805F-6D351D70746A}" srcOrd="0" destOrd="0" presId="urn:microsoft.com/office/officeart/2005/8/layout/radial6"/>
    <dgm:cxn modelId="{1438775A-FBD3-4E09-AE96-A1E795C7410D}" srcId="{184DA57D-F5B9-4B0A-81DB-BFF5743DF28D}" destId="{8C6B28F2-4CDA-4681-B3EC-C0BC60DC9825}" srcOrd="0" destOrd="0" parTransId="{03E2AFC4-483F-4D90-B011-6C7069715EDC}" sibTransId="{7FA9BD0C-6A40-41EC-97AF-67E9300CF5CD}"/>
    <dgm:cxn modelId="{70EC2220-0449-43BC-B8E2-4B655047F633}" type="presOf" srcId="{0488F1FA-5985-4BC0-B6B7-74508939ADAF}" destId="{5BF79BC3-1D72-44EE-B4D2-F4C0C7B18058}" srcOrd="0" destOrd="0" presId="urn:microsoft.com/office/officeart/2005/8/layout/radial6"/>
    <dgm:cxn modelId="{6262E34F-F653-4417-AFCC-49EE54C1206F}" type="presParOf" srcId="{BC8E4E6C-DDD8-4C11-88D0-D7CD2FDD209B}" destId="{DA4B3CFF-6A24-4B33-9C36-454E02FB209B}" srcOrd="0" destOrd="0" presId="urn:microsoft.com/office/officeart/2005/8/layout/radial6"/>
    <dgm:cxn modelId="{813DC0B4-28AD-4FFD-AFCA-048165B96158}" type="presParOf" srcId="{BC8E4E6C-DDD8-4C11-88D0-D7CD2FDD209B}" destId="{DE7DAFEC-0456-4BA6-BCEF-B4EC66A76179}" srcOrd="1" destOrd="0" presId="urn:microsoft.com/office/officeart/2005/8/layout/radial6"/>
    <dgm:cxn modelId="{8EA962E3-B83E-4BE8-9A41-302C0F67C9C1}" type="presParOf" srcId="{BC8E4E6C-DDD8-4C11-88D0-D7CD2FDD209B}" destId="{CCADB713-56FB-4AB9-9542-B2851336FE17}" srcOrd="2" destOrd="0" presId="urn:microsoft.com/office/officeart/2005/8/layout/radial6"/>
    <dgm:cxn modelId="{83154F43-87C7-4EE3-A939-64025C7771E1}" type="presParOf" srcId="{BC8E4E6C-DDD8-4C11-88D0-D7CD2FDD209B}" destId="{69F4952B-48E7-48D0-ADCD-D7EBC3328C27}" srcOrd="3" destOrd="0" presId="urn:microsoft.com/office/officeart/2005/8/layout/radial6"/>
    <dgm:cxn modelId="{107110DB-DDEE-4071-8F77-57218EC3EE21}" type="presParOf" srcId="{BC8E4E6C-DDD8-4C11-88D0-D7CD2FDD209B}" destId="{E936CDC8-B95E-4198-A0AA-1CEC8EE27CE9}" srcOrd="4" destOrd="0" presId="urn:microsoft.com/office/officeart/2005/8/layout/radial6"/>
    <dgm:cxn modelId="{E98B56A6-3B44-4DAC-BEFF-862E2CABB25F}" type="presParOf" srcId="{BC8E4E6C-DDD8-4C11-88D0-D7CD2FDD209B}" destId="{718EEC25-513B-4C41-8F37-6CA4DB687F28}" srcOrd="5" destOrd="0" presId="urn:microsoft.com/office/officeart/2005/8/layout/radial6"/>
    <dgm:cxn modelId="{9C51CD1E-4D86-4559-BD4A-3DCB570D2F7A}" type="presParOf" srcId="{BC8E4E6C-DDD8-4C11-88D0-D7CD2FDD209B}" destId="{97C23D08-9832-4AA5-9503-F8FC25B0428E}" srcOrd="6" destOrd="0" presId="urn:microsoft.com/office/officeart/2005/8/layout/radial6"/>
    <dgm:cxn modelId="{966151E1-EBA5-454D-8F4E-E002629B73DC}" type="presParOf" srcId="{BC8E4E6C-DDD8-4C11-88D0-D7CD2FDD209B}" destId="{275CA708-3217-4E27-9F69-038848DB015D}" srcOrd="7" destOrd="0" presId="urn:microsoft.com/office/officeart/2005/8/layout/radial6"/>
    <dgm:cxn modelId="{ECCE11E5-FB4F-46F4-B743-8670E14FBE71}" type="presParOf" srcId="{BC8E4E6C-DDD8-4C11-88D0-D7CD2FDD209B}" destId="{B2B9264E-A5DF-4FC1-8A38-F03CBB835C5C}" srcOrd="8" destOrd="0" presId="urn:microsoft.com/office/officeart/2005/8/layout/radial6"/>
    <dgm:cxn modelId="{C63FDD4F-FC6F-4F24-9322-2FF2DB2C0014}" type="presParOf" srcId="{BC8E4E6C-DDD8-4C11-88D0-D7CD2FDD209B}" destId="{3926DFB4-DD35-4702-8587-C9AF1EA9620E}" srcOrd="9" destOrd="0" presId="urn:microsoft.com/office/officeart/2005/8/layout/radial6"/>
    <dgm:cxn modelId="{6ADB05F7-5418-4D1E-83A3-45465ACD2191}" type="presParOf" srcId="{BC8E4E6C-DDD8-4C11-88D0-D7CD2FDD209B}" destId="{D889667F-F8FD-4DF8-805F-6D351D70746A}" srcOrd="10" destOrd="0" presId="urn:microsoft.com/office/officeart/2005/8/layout/radial6"/>
    <dgm:cxn modelId="{74F6A3BD-CF12-4875-8996-1BBDD9A45848}" type="presParOf" srcId="{BC8E4E6C-DDD8-4C11-88D0-D7CD2FDD209B}" destId="{204FA86B-F66A-4241-9558-C05C30B2129A}" srcOrd="11" destOrd="0" presId="urn:microsoft.com/office/officeart/2005/8/layout/radial6"/>
    <dgm:cxn modelId="{EDCA6229-76D4-47AC-8AED-8DB70D221B31}" type="presParOf" srcId="{BC8E4E6C-DDD8-4C11-88D0-D7CD2FDD209B}" destId="{5BF79BC3-1D72-44EE-B4D2-F4C0C7B1805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6CDB43-A17E-4716-965E-1AE392D62A1D}" type="doc">
      <dgm:prSet loTypeId="urn:microsoft.com/office/officeart/2005/8/layout/venn1" loCatId="relationship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02230A9-5C65-4824-9E4B-47EC6B62FE70}">
      <dgm:prSet phldrT="[Текст]" custT="1"/>
      <dgm:spPr>
        <a:solidFill>
          <a:srgbClr val="C4D2F8"/>
        </a:solidFill>
      </dgm:spPr>
      <dgm:t>
        <a:bodyPr/>
        <a:lstStyle/>
        <a:p>
          <a:r>
            <a:rPr lang="ru-RU" sz="6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ЖКХ</a:t>
          </a:r>
          <a:endParaRPr lang="ru-RU" sz="60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BCC00BD-4BFE-4164-81E2-9044EA0746C0}" type="parTrans" cxnId="{03B524FF-06E4-46EE-968A-475E746A5499}">
      <dgm:prSet/>
      <dgm:spPr/>
      <dgm:t>
        <a:bodyPr/>
        <a:lstStyle/>
        <a:p>
          <a:endParaRPr lang="ru-RU"/>
        </a:p>
      </dgm:t>
    </dgm:pt>
    <dgm:pt modelId="{664CE9EE-AEEF-4683-B084-197FBC98EE37}" type="sibTrans" cxnId="{03B524FF-06E4-46EE-968A-475E746A5499}">
      <dgm:prSet/>
      <dgm:spPr/>
      <dgm:t>
        <a:bodyPr/>
        <a:lstStyle/>
        <a:p>
          <a:endParaRPr lang="ru-RU"/>
        </a:p>
      </dgm:t>
    </dgm:pt>
    <dgm:pt modelId="{0A26EE33-0C8C-4B27-8385-324DAB5E7159}">
      <dgm:prSet phldrT="[Текст]"/>
      <dgm:spPr>
        <a:solidFill>
          <a:srgbClr val="E0C4F8"/>
        </a:solidFill>
      </dgm:spPr>
      <dgm:t>
        <a:bodyPr/>
        <a:lstStyle/>
        <a:p>
          <a:r>
            <a:rPr lang="ru-RU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Уличное освещение</a:t>
          </a:r>
        </a:p>
        <a:p>
          <a:r>
            <a:rPr lang="ru-RU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147,4 тыс.р.</a:t>
          </a:r>
        </a:p>
        <a:p>
          <a:r>
            <a:rPr lang="ru-RU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Прочие мероприятия по благоустройству </a:t>
          </a:r>
        </a:p>
        <a:p>
          <a:r>
            <a:rPr lang="ru-RU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2,0 </a:t>
          </a:r>
          <a:r>
            <a:rPr lang="ru-RU" u="none" dirty="0" err="1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u="none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0A5B4E-9EA1-45DB-B1D0-EF3073A7E4A4}" type="parTrans" cxnId="{B006547B-987D-4152-9767-596C84C1D73C}">
      <dgm:prSet/>
      <dgm:spPr/>
      <dgm:t>
        <a:bodyPr/>
        <a:lstStyle/>
        <a:p>
          <a:endParaRPr lang="ru-RU"/>
        </a:p>
      </dgm:t>
    </dgm:pt>
    <dgm:pt modelId="{AADA666F-8837-4F10-8C40-ECD2825819BD}" type="sibTrans" cxnId="{B006547B-987D-4152-9767-596C84C1D73C}">
      <dgm:prSet/>
      <dgm:spPr/>
      <dgm:t>
        <a:bodyPr/>
        <a:lstStyle/>
        <a:p>
          <a:endParaRPr lang="ru-RU"/>
        </a:p>
      </dgm:t>
    </dgm:pt>
    <dgm:pt modelId="{E485F7C7-4A85-46EC-835E-60A4EF5BEFB9}">
      <dgm:prSet phldrT="[Текст]"/>
      <dgm:spPr>
        <a:solidFill>
          <a:srgbClr val="E0C4F8"/>
        </a:solidFill>
      </dgm:spPr>
      <dgm:t>
        <a:bodyPr/>
        <a:lstStyle/>
        <a:p>
          <a:r>
            <a:rPr lang="ru-RU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Прочие мероприятия в области коммунального хозяйства</a:t>
          </a:r>
        </a:p>
        <a:p>
          <a:r>
            <a:rPr lang="ru-RU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10,0 тыс.р.</a:t>
          </a:r>
          <a:endParaRPr lang="ru-RU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F69C2D-AEB6-4F44-A0E7-F48013207676}" type="parTrans" cxnId="{93D96AB0-3763-473B-B4A5-BFBC1978CD0B}">
      <dgm:prSet/>
      <dgm:spPr/>
      <dgm:t>
        <a:bodyPr/>
        <a:lstStyle/>
        <a:p>
          <a:endParaRPr lang="ru-RU"/>
        </a:p>
      </dgm:t>
    </dgm:pt>
    <dgm:pt modelId="{CA3D2B90-5BFB-429F-A106-72C01EBF2B78}" type="sibTrans" cxnId="{93D96AB0-3763-473B-B4A5-BFBC1978CD0B}">
      <dgm:prSet/>
      <dgm:spPr/>
      <dgm:t>
        <a:bodyPr/>
        <a:lstStyle/>
        <a:p>
          <a:endParaRPr lang="ru-RU"/>
        </a:p>
      </dgm:t>
    </dgm:pt>
    <dgm:pt modelId="{074EC0BD-8714-41A8-B042-ABD12248B7D0}" type="pres">
      <dgm:prSet presAssocID="{6D6CDB43-A17E-4716-965E-1AE392D62A1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DD5CCE-F124-477C-9CDD-0B2EBAA4ABB9}" type="pres">
      <dgm:prSet presAssocID="{A02230A9-5C65-4824-9E4B-47EC6B62FE70}" presName="circ1" presStyleLbl="vennNode1" presStyleIdx="0" presStyleCnt="3" custScaleX="257631" custScaleY="166667" custLinFactNeighborX="-7886" custLinFactNeighborY="14583"/>
      <dgm:spPr/>
      <dgm:t>
        <a:bodyPr/>
        <a:lstStyle/>
        <a:p>
          <a:endParaRPr lang="ru-RU"/>
        </a:p>
      </dgm:t>
    </dgm:pt>
    <dgm:pt modelId="{A3AA660E-6151-4A48-A8CB-77C46ED14B1E}" type="pres">
      <dgm:prSet presAssocID="{A02230A9-5C65-4824-9E4B-47EC6B62FE7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B300ED-3D88-42CD-91C4-E0A90364DA7B}" type="pres">
      <dgm:prSet presAssocID="{0A26EE33-0C8C-4B27-8385-324DAB5E7159}" presName="circ2" presStyleLbl="vennNode1" presStyleIdx="1" presStyleCnt="3" custScaleX="88651" custScaleY="81395" custLinFactNeighborX="33265" custLinFactNeighborY="-58117"/>
      <dgm:spPr/>
      <dgm:t>
        <a:bodyPr/>
        <a:lstStyle/>
        <a:p>
          <a:endParaRPr lang="ru-RU"/>
        </a:p>
      </dgm:t>
    </dgm:pt>
    <dgm:pt modelId="{7E38B028-E664-46CC-80A9-1F33297B0D55}" type="pres">
      <dgm:prSet presAssocID="{0A26EE33-0C8C-4B27-8385-324DAB5E715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7D04DA-5414-4603-A72B-5D481841E61F}" type="pres">
      <dgm:prSet presAssocID="{E485F7C7-4A85-46EC-835E-60A4EF5BEFB9}" presName="circ3" presStyleLbl="vennNode1" presStyleIdx="2" presStyleCnt="3" custScaleX="83813" custScaleY="95163" custLinFactNeighborX="-37265" custLinFactNeighborY="-30675"/>
      <dgm:spPr/>
      <dgm:t>
        <a:bodyPr/>
        <a:lstStyle/>
        <a:p>
          <a:endParaRPr lang="ru-RU"/>
        </a:p>
      </dgm:t>
    </dgm:pt>
    <dgm:pt modelId="{10764B35-640B-4FE4-9E5A-D796C2FDD95A}" type="pres">
      <dgm:prSet presAssocID="{E485F7C7-4A85-46EC-835E-60A4EF5BEFB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D96AB0-3763-473B-B4A5-BFBC1978CD0B}" srcId="{6D6CDB43-A17E-4716-965E-1AE392D62A1D}" destId="{E485F7C7-4A85-46EC-835E-60A4EF5BEFB9}" srcOrd="2" destOrd="0" parTransId="{94F69C2D-AEB6-4F44-A0E7-F48013207676}" sibTransId="{CA3D2B90-5BFB-429F-A106-72C01EBF2B78}"/>
    <dgm:cxn modelId="{0621E5CB-DE00-4288-B530-B4506BF4FC28}" type="presOf" srcId="{E485F7C7-4A85-46EC-835E-60A4EF5BEFB9}" destId="{10764B35-640B-4FE4-9E5A-D796C2FDD95A}" srcOrd="1" destOrd="0" presId="urn:microsoft.com/office/officeart/2005/8/layout/venn1"/>
    <dgm:cxn modelId="{D58816DF-7C95-4AFD-BBC9-6CDDA1D4179E}" type="presOf" srcId="{E485F7C7-4A85-46EC-835E-60A4EF5BEFB9}" destId="{497D04DA-5414-4603-A72B-5D481841E61F}" srcOrd="0" destOrd="0" presId="urn:microsoft.com/office/officeart/2005/8/layout/venn1"/>
    <dgm:cxn modelId="{11D0E13F-ED38-4D59-9EDC-F92CD0DF5C7B}" type="presOf" srcId="{A02230A9-5C65-4824-9E4B-47EC6B62FE70}" destId="{C8DD5CCE-F124-477C-9CDD-0B2EBAA4ABB9}" srcOrd="0" destOrd="0" presId="urn:microsoft.com/office/officeart/2005/8/layout/venn1"/>
    <dgm:cxn modelId="{48468A6E-0EF3-4EAD-9F59-892A516B8228}" type="presOf" srcId="{0A26EE33-0C8C-4B27-8385-324DAB5E7159}" destId="{71B300ED-3D88-42CD-91C4-E0A90364DA7B}" srcOrd="0" destOrd="0" presId="urn:microsoft.com/office/officeart/2005/8/layout/venn1"/>
    <dgm:cxn modelId="{03B524FF-06E4-46EE-968A-475E746A5499}" srcId="{6D6CDB43-A17E-4716-965E-1AE392D62A1D}" destId="{A02230A9-5C65-4824-9E4B-47EC6B62FE70}" srcOrd="0" destOrd="0" parTransId="{8BCC00BD-4BFE-4164-81E2-9044EA0746C0}" sibTransId="{664CE9EE-AEEF-4683-B084-197FBC98EE37}"/>
    <dgm:cxn modelId="{53F2CAAB-F240-4226-8D7A-BDF095DD6DD6}" type="presOf" srcId="{A02230A9-5C65-4824-9E4B-47EC6B62FE70}" destId="{A3AA660E-6151-4A48-A8CB-77C46ED14B1E}" srcOrd="1" destOrd="0" presId="urn:microsoft.com/office/officeart/2005/8/layout/venn1"/>
    <dgm:cxn modelId="{B006547B-987D-4152-9767-596C84C1D73C}" srcId="{6D6CDB43-A17E-4716-965E-1AE392D62A1D}" destId="{0A26EE33-0C8C-4B27-8385-324DAB5E7159}" srcOrd="1" destOrd="0" parTransId="{840A5B4E-9EA1-45DB-B1D0-EF3073A7E4A4}" sibTransId="{AADA666F-8837-4F10-8C40-ECD2825819BD}"/>
    <dgm:cxn modelId="{2FFEC4D8-D4E1-4DAB-B054-C423BD48FA41}" type="presOf" srcId="{0A26EE33-0C8C-4B27-8385-324DAB5E7159}" destId="{7E38B028-E664-46CC-80A9-1F33297B0D55}" srcOrd="1" destOrd="0" presId="urn:microsoft.com/office/officeart/2005/8/layout/venn1"/>
    <dgm:cxn modelId="{0791B181-49F9-4A44-B334-3BAEDDD8BB5E}" type="presOf" srcId="{6D6CDB43-A17E-4716-965E-1AE392D62A1D}" destId="{074EC0BD-8714-41A8-B042-ABD12248B7D0}" srcOrd="0" destOrd="0" presId="urn:microsoft.com/office/officeart/2005/8/layout/venn1"/>
    <dgm:cxn modelId="{A191BF7F-0473-4CA4-813D-8C9B24BDBE7E}" type="presParOf" srcId="{074EC0BD-8714-41A8-B042-ABD12248B7D0}" destId="{C8DD5CCE-F124-477C-9CDD-0B2EBAA4ABB9}" srcOrd="0" destOrd="0" presId="urn:microsoft.com/office/officeart/2005/8/layout/venn1"/>
    <dgm:cxn modelId="{BA721B80-5BB6-4146-B61D-28EED4FE09D5}" type="presParOf" srcId="{074EC0BD-8714-41A8-B042-ABD12248B7D0}" destId="{A3AA660E-6151-4A48-A8CB-77C46ED14B1E}" srcOrd="1" destOrd="0" presId="urn:microsoft.com/office/officeart/2005/8/layout/venn1"/>
    <dgm:cxn modelId="{6A884795-D2D6-43E9-A5CD-71059CE1371A}" type="presParOf" srcId="{074EC0BD-8714-41A8-B042-ABD12248B7D0}" destId="{71B300ED-3D88-42CD-91C4-E0A90364DA7B}" srcOrd="2" destOrd="0" presId="urn:microsoft.com/office/officeart/2005/8/layout/venn1"/>
    <dgm:cxn modelId="{0DF72D22-7756-4199-8B7D-37CB24E1F576}" type="presParOf" srcId="{074EC0BD-8714-41A8-B042-ABD12248B7D0}" destId="{7E38B028-E664-46CC-80A9-1F33297B0D55}" srcOrd="3" destOrd="0" presId="urn:microsoft.com/office/officeart/2005/8/layout/venn1"/>
    <dgm:cxn modelId="{729FCAAF-B9D9-4BC8-90D5-875D0F3C05C6}" type="presParOf" srcId="{074EC0BD-8714-41A8-B042-ABD12248B7D0}" destId="{497D04DA-5414-4603-A72B-5D481841E61F}" srcOrd="4" destOrd="0" presId="urn:microsoft.com/office/officeart/2005/8/layout/venn1"/>
    <dgm:cxn modelId="{2444916D-5A16-416F-AB41-56D8DD7A70EA}" type="presParOf" srcId="{074EC0BD-8714-41A8-B042-ABD12248B7D0}" destId="{10764B35-640B-4FE4-9E5A-D796C2FDD95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2C1D62-E7FF-469A-B82F-FF488DC5090C}" type="doc">
      <dgm:prSet loTypeId="urn:microsoft.com/office/officeart/2005/8/layout/lProcess2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A65A85B-D3C2-4242-A1D9-1327C9E6DF3B}">
      <dgm:prSet phldrT="[Текст]" custT="1"/>
      <dgm:spPr>
        <a:solidFill>
          <a:srgbClr val="C4D2F8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4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Расходы бюджета на 2020 г.</a:t>
          </a:r>
        </a:p>
      </dgm:t>
    </dgm:pt>
    <dgm:pt modelId="{71C28552-3453-4B66-8F80-E69834102EF4}" type="parTrans" cxnId="{38C20C2F-1E82-4B87-8B45-8F3296DE774A}">
      <dgm:prSet/>
      <dgm:spPr/>
      <dgm:t>
        <a:bodyPr/>
        <a:lstStyle/>
        <a:p>
          <a:endParaRPr lang="ru-RU"/>
        </a:p>
      </dgm:t>
    </dgm:pt>
    <dgm:pt modelId="{1F28FF9D-972B-4D47-876B-174C09B2E1B1}" type="sibTrans" cxnId="{38C20C2F-1E82-4B87-8B45-8F3296DE774A}">
      <dgm:prSet/>
      <dgm:spPr/>
      <dgm:t>
        <a:bodyPr/>
        <a:lstStyle/>
        <a:p>
          <a:endParaRPr lang="ru-RU"/>
        </a:p>
      </dgm:t>
    </dgm:pt>
    <dgm:pt modelId="{E3997B01-1A72-40C2-BD1C-492AB3C0A888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22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Общегосударственные вопросы</a:t>
          </a:r>
          <a:r>
            <a:rPr lang="ru-RU" sz="22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1320,2 тыс.р. в</a:t>
          </a: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том числе</a:t>
          </a:r>
          <a:endParaRPr lang="ru-RU" sz="18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70E94E-967E-4F43-9BB3-BF135B1FCF55}" type="parTrans" cxnId="{F64C6891-A361-4C19-95C7-49A544CD076E}">
      <dgm:prSet/>
      <dgm:spPr/>
      <dgm:t>
        <a:bodyPr/>
        <a:lstStyle/>
        <a:p>
          <a:endParaRPr lang="ru-RU"/>
        </a:p>
      </dgm:t>
    </dgm:pt>
    <dgm:pt modelId="{59B1512C-191D-4C67-A16F-326E6ABB6247}" type="sibTrans" cxnId="{F64C6891-A361-4C19-95C7-49A544CD076E}">
      <dgm:prSet/>
      <dgm:spPr/>
      <dgm:t>
        <a:bodyPr/>
        <a:lstStyle/>
        <a:p>
          <a:endParaRPr lang="ru-RU"/>
        </a:p>
      </dgm:t>
    </dgm:pt>
    <dgm:pt modelId="{43E3BC86-4E68-4C82-AEE7-DD89AA5D4E8B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 </a:t>
          </a:r>
          <a:r>
            <a:rPr lang="ru-RU" sz="18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1175,5 тыс.руб.;</a:t>
          </a:r>
          <a:endParaRPr lang="ru-RU" sz="18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AF4C2D-F24B-4233-8470-2DAD391E8161}" type="parTrans" cxnId="{0AD7A96B-22CD-41AF-84AC-3476955B9F1E}">
      <dgm:prSet/>
      <dgm:spPr/>
      <dgm:t>
        <a:bodyPr/>
        <a:lstStyle/>
        <a:p>
          <a:endParaRPr lang="ru-RU"/>
        </a:p>
      </dgm:t>
    </dgm:pt>
    <dgm:pt modelId="{6D18F836-0DC4-400B-8FF7-53CA4FB09C06}" type="sibTrans" cxnId="{0AD7A96B-22CD-41AF-84AC-3476955B9F1E}">
      <dgm:prSet/>
      <dgm:spPr/>
      <dgm:t>
        <a:bodyPr/>
        <a:lstStyle/>
        <a:p>
          <a:endParaRPr lang="ru-RU"/>
        </a:p>
      </dgm:t>
    </dgm:pt>
    <dgm:pt modelId="{087132D7-A48E-4017-A2FC-D6528F5EF893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имущества – 139,7 тыс.руб.;</a:t>
          </a:r>
          <a:endParaRPr lang="ru-RU" sz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2B4749-8692-427E-9983-F4A1BF10B0DB}" type="parTrans" cxnId="{5A921293-55C5-4237-8C7E-979C8A195AC9}">
      <dgm:prSet/>
      <dgm:spPr/>
      <dgm:t>
        <a:bodyPr/>
        <a:lstStyle/>
        <a:p>
          <a:endParaRPr lang="ru-RU"/>
        </a:p>
      </dgm:t>
    </dgm:pt>
    <dgm:pt modelId="{2F6B0698-AF9F-419F-A947-BBB681378554}" type="sibTrans" cxnId="{5A921293-55C5-4237-8C7E-979C8A195AC9}">
      <dgm:prSet/>
      <dgm:spPr/>
      <dgm:t>
        <a:bodyPr/>
        <a:lstStyle/>
        <a:p>
          <a:endParaRPr lang="ru-RU"/>
        </a:p>
      </dgm:t>
    </dgm:pt>
    <dgm:pt modelId="{4CA1A8D5-7B87-4C21-9D85-AFE09E79E66E}">
      <dgm:prSet custT="1"/>
      <dgm:spPr>
        <a:solidFill>
          <a:srgbClr val="00B0F0"/>
        </a:solidFill>
      </dgm:spPr>
      <dgm:t>
        <a:bodyPr/>
        <a:lstStyle/>
        <a:p>
          <a:r>
            <a:rPr lang="ru-RU" sz="22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экономика</a:t>
          </a:r>
          <a:r>
            <a:rPr lang="ru-RU" sz="22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200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296,9</a:t>
          </a:r>
          <a:r>
            <a:rPr lang="ru-RU" sz="2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тыс.р.:</a:t>
          </a:r>
          <a:endParaRPr lang="ru-RU" sz="2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1177FE-D423-4E4B-AF86-B86CD360F483}" type="parTrans" cxnId="{85AD54DC-6AF4-4A08-A075-8C1B662A25C5}">
      <dgm:prSet/>
      <dgm:spPr/>
      <dgm:t>
        <a:bodyPr/>
        <a:lstStyle/>
        <a:p>
          <a:endParaRPr lang="ru-RU"/>
        </a:p>
      </dgm:t>
    </dgm:pt>
    <dgm:pt modelId="{D6CF474C-8F90-4A81-BF1A-35091B56D04E}" type="sibTrans" cxnId="{85AD54DC-6AF4-4A08-A075-8C1B662A25C5}">
      <dgm:prSet/>
      <dgm:spPr/>
      <dgm:t>
        <a:bodyPr/>
        <a:lstStyle/>
        <a:p>
          <a:endParaRPr lang="ru-RU"/>
        </a:p>
      </dgm:t>
    </dgm:pt>
    <dgm:pt modelId="{1E4FC402-F918-4C59-8FE8-E98D4A06EB09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 - 5,0 тыс.руб..</a:t>
          </a:r>
          <a:endParaRPr lang="ru-RU" sz="11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13561E-2725-413D-9F55-527C2F55180A}" type="parTrans" cxnId="{4D89C109-04E0-4CAD-ACD1-EACFA7FEFF89}">
      <dgm:prSet/>
      <dgm:spPr/>
      <dgm:t>
        <a:bodyPr/>
        <a:lstStyle/>
        <a:p>
          <a:endParaRPr lang="ru-RU"/>
        </a:p>
      </dgm:t>
    </dgm:pt>
    <dgm:pt modelId="{23B86FD2-E1EF-4FFA-9CB9-A1EA1EC17C69}" type="sibTrans" cxnId="{4D89C109-04E0-4CAD-ACD1-EACFA7FEFF89}">
      <dgm:prSet/>
      <dgm:spPr/>
      <dgm:t>
        <a:bodyPr/>
        <a:lstStyle/>
        <a:p>
          <a:endParaRPr lang="ru-RU"/>
        </a:p>
      </dgm:t>
    </dgm:pt>
    <dgm:pt modelId="{25CC65F3-E14B-4639-BCBE-559014AC4FA8}">
      <dgm:prSet custT="1"/>
      <dgm:spPr/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улично-дорожной сети – 296,9 тыс.руб.</a:t>
          </a:r>
          <a:endParaRPr lang="ru-RU" sz="20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5AD740-D1E7-4AC8-BEBA-74C98218AD0F}" type="parTrans" cxnId="{F6B962C9-A665-4F6E-BC1F-CA33950E4457}">
      <dgm:prSet/>
      <dgm:spPr/>
      <dgm:t>
        <a:bodyPr/>
        <a:lstStyle/>
        <a:p>
          <a:endParaRPr lang="ru-RU"/>
        </a:p>
      </dgm:t>
    </dgm:pt>
    <dgm:pt modelId="{3D1DE8D7-66F2-4F85-9BFB-44EF536BE273}" type="sibTrans" cxnId="{F6B962C9-A665-4F6E-BC1F-CA33950E4457}">
      <dgm:prSet/>
      <dgm:spPr/>
      <dgm:t>
        <a:bodyPr/>
        <a:lstStyle/>
        <a:p>
          <a:endParaRPr lang="ru-RU"/>
        </a:p>
      </dgm:t>
    </dgm:pt>
    <dgm:pt modelId="{3C0515D6-1235-483B-8974-B5071BBFC2CB}">
      <dgm:prSet custT="1"/>
      <dgm:spPr>
        <a:solidFill>
          <a:srgbClr val="92D050"/>
        </a:solidFill>
      </dgm:spPr>
      <dgm:t>
        <a:bodyPr/>
        <a:lstStyle/>
        <a:p>
          <a:r>
            <a:rPr lang="ru-RU" sz="2200" b="1" u="sng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  <a:r>
            <a:rPr lang="ru-RU" sz="2200" b="1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200" b="0" u="none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97,7 тыс.р.:</a:t>
          </a:r>
          <a:endParaRPr lang="ru-RU" sz="2200" dirty="0"/>
        </a:p>
      </dgm:t>
    </dgm:pt>
    <dgm:pt modelId="{E7E29931-DBF5-43F9-97F6-D9562C32F7F5}" type="parTrans" cxnId="{865CAEFA-4386-43A3-BE3B-6446F97D7866}">
      <dgm:prSet/>
      <dgm:spPr/>
      <dgm:t>
        <a:bodyPr/>
        <a:lstStyle/>
        <a:p>
          <a:endParaRPr lang="ru-RU"/>
        </a:p>
      </dgm:t>
    </dgm:pt>
    <dgm:pt modelId="{1259D08E-3284-475D-9B27-BFCA07B4C85F}" type="sibTrans" cxnId="{865CAEFA-4386-43A3-BE3B-6446F97D7866}">
      <dgm:prSet/>
      <dgm:spPr/>
      <dgm:t>
        <a:bodyPr/>
        <a:lstStyle/>
        <a:p>
          <a:endParaRPr lang="ru-RU"/>
        </a:p>
      </dgm:t>
    </dgm:pt>
    <dgm:pt modelId="{9CCB19D5-C8D6-4791-8CDC-B88266F0F9FB}">
      <dgm:prSet custT="1"/>
      <dgm:spPr>
        <a:solidFill>
          <a:srgbClr val="92D050"/>
        </a:solidFill>
      </dgm:spPr>
      <dgm:t>
        <a:bodyPr/>
        <a:lstStyle/>
        <a:p>
          <a:r>
            <a:rPr lang="ru-RU" sz="18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 – 97,7.</a:t>
          </a:r>
          <a:endParaRPr lang="ru-RU" sz="1800" dirty="0"/>
        </a:p>
      </dgm:t>
    </dgm:pt>
    <dgm:pt modelId="{A165E21F-4D69-46A5-82C3-B4119823EE43}" type="parTrans" cxnId="{71B9ADE1-275D-4E2E-ACCB-6D88E33FCC80}">
      <dgm:prSet/>
      <dgm:spPr/>
      <dgm:t>
        <a:bodyPr/>
        <a:lstStyle/>
        <a:p>
          <a:endParaRPr lang="ru-RU"/>
        </a:p>
      </dgm:t>
    </dgm:pt>
    <dgm:pt modelId="{9321418F-DB6C-49CE-877C-B430C00AF223}" type="sibTrans" cxnId="{71B9ADE1-275D-4E2E-ACCB-6D88E33FCC80}">
      <dgm:prSet/>
      <dgm:spPr/>
      <dgm:t>
        <a:bodyPr/>
        <a:lstStyle/>
        <a:p>
          <a:endParaRPr lang="ru-RU"/>
        </a:p>
      </dgm:t>
    </dgm:pt>
    <dgm:pt modelId="{50AEEF94-6A71-4C39-8043-C8E328860F8F}" type="pres">
      <dgm:prSet presAssocID="{632C1D62-E7FF-469A-B82F-FF488DC5090C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D62A3D-4226-4B04-A54C-0AB6E825E4D2}" type="pres">
      <dgm:prSet presAssocID="{CA65A85B-D3C2-4242-A1D9-1327C9E6DF3B}" presName="compNode" presStyleCnt="0"/>
      <dgm:spPr/>
    </dgm:pt>
    <dgm:pt modelId="{D416B223-A851-4A54-851F-79D24E96FFDD}" type="pres">
      <dgm:prSet presAssocID="{CA65A85B-D3C2-4242-A1D9-1327C9E6DF3B}" presName="aNode" presStyleLbl="bgShp" presStyleIdx="0" presStyleCnt="1"/>
      <dgm:spPr/>
      <dgm:t>
        <a:bodyPr/>
        <a:lstStyle/>
        <a:p>
          <a:endParaRPr lang="ru-RU"/>
        </a:p>
      </dgm:t>
    </dgm:pt>
    <dgm:pt modelId="{05D7D475-C3AA-4ED0-A66B-6B07DEDE3B89}" type="pres">
      <dgm:prSet presAssocID="{CA65A85B-D3C2-4242-A1D9-1327C9E6DF3B}" presName="textNode" presStyleLbl="bgShp" presStyleIdx="0" presStyleCnt="1"/>
      <dgm:spPr/>
      <dgm:t>
        <a:bodyPr/>
        <a:lstStyle/>
        <a:p>
          <a:endParaRPr lang="ru-RU"/>
        </a:p>
      </dgm:t>
    </dgm:pt>
    <dgm:pt modelId="{3FAD4FC2-7634-420D-88A7-7FB115CB6B21}" type="pres">
      <dgm:prSet presAssocID="{CA65A85B-D3C2-4242-A1D9-1327C9E6DF3B}" presName="compChildNode" presStyleCnt="0"/>
      <dgm:spPr/>
    </dgm:pt>
    <dgm:pt modelId="{37F49390-2324-4182-9821-6107CB941091}" type="pres">
      <dgm:prSet presAssocID="{CA65A85B-D3C2-4242-A1D9-1327C9E6DF3B}" presName="theInnerList" presStyleCnt="0"/>
      <dgm:spPr/>
    </dgm:pt>
    <dgm:pt modelId="{D7D39562-5072-43C0-BDE7-8BAB7D6B71DF}" type="pres">
      <dgm:prSet presAssocID="{E3997B01-1A72-40C2-BD1C-492AB3C0A888}" presName="childNode" presStyleLbl="node1" presStyleIdx="0" presStyleCnt="3" custScaleX="101173" custScaleY="256620" custLinFactY="-57504" custLinFactNeighborX="19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F11F4-E658-43BC-AA0C-89756F5D4B1F}" type="pres">
      <dgm:prSet presAssocID="{E3997B01-1A72-40C2-BD1C-492AB3C0A888}" presName="aSpace2" presStyleCnt="0"/>
      <dgm:spPr/>
    </dgm:pt>
    <dgm:pt modelId="{76BC1331-9134-4A90-8B17-D89DC93D84B2}" type="pres">
      <dgm:prSet presAssocID="{3C0515D6-1235-483B-8974-B5071BBFC2CB}" presName="childNode" presStyleLbl="node1" presStyleIdx="1" presStyleCnt="3" custScaleY="166083" custLinFactY="-56885" custLinFactNeighborX="14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5B220-66EA-4B7B-8D53-1606EA98CC62}" type="pres">
      <dgm:prSet presAssocID="{3C0515D6-1235-483B-8974-B5071BBFC2CB}" presName="aSpace2" presStyleCnt="0"/>
      <dgm:spPr/>
    </dgm:pt>
    <dgm:pt modelId="{15042EF5-7F2F-4F7B-B294-10914D55D7BC}" type="pres">
      <dgm:prSet presAssocID="{4CA1A8D5-7B87-4C21-9D85-AFE09E79E66E}" presName="childNode" presStyleLbl="node1" presStyleIdx="2" presStyleCnt="3" custScaleY="125967" custLinFactY="-66069" custLinFactNeighborX="14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FA2567-26BD-41C3-9BB5-90E2B46075F6}" type="presOf" srcId="{25CC65F3-E14B-4639-BCBE-559014AC4FA8}" destId="{15042EF5-7F2F-4F7B-B294-10914D55D7BC}" srcOrd="0" destOrd="1" presId="urn:microsoft.com/office/officeart/2005/8/layout/lProcess2"/>
    <dgm:cxn modelId="{7C011A0C-752B-490F-ADCB-1A3DC55E6E33}" type="presOf" srcId="{9CCB19D5-C8D6-4791-8CDC-B88266F0F9FB}" destId="{76BC1331-9134-4A90-8B17-D89DC93D84B2}" srcOrd="0" destOrd="1" presId="urn:microsoft.com/office/officeart/2005/8/layout/lProcess2"/>
    <dgm:cxn modelId="{9DB1F60C-83BE-4F76-A48D-45EAAED2CEA4}" type="presOf" srcId="{1E4FC402-F918-4C59-8FE8-E98D4A06EB09}" destId="{D7D39562-5072-43C0-BDE7-8BAB7D6B71DF}" srcOrd="0" destOrd="3" presId="urn:microsoft.com/office/officeart/2005/8/layout/lProcess2"/>
    <dgm:cxn modelId="{3BF22D74-F3C9-4426-BFCE-2AABAFBF0C12}" type="presOf" srcId="{CA65A85B-D3C2-4242-A1D9-1327C9E6DF3B}" destId="{05D7D475-C3AA-4ED0-A66B-6B07DEDE3B89}" srcOrd="1" destOrd="0" presId="urn:microsoft.com/office/officeart/2005/8/layout/lProcess2"/>
    <dgm:cxn modelId="{C3A42A5B-9D62-41D2-9C66-6E4606B6429F}" type="presOf" srcId="{CA65A85B-D3C2-4242-A1D9-1327C9E6DF3B}" destId="{D416B223-A851-4A54-851F-79D24E96FFDD}" srcOrd="0" destOrd="0" presId="urn:microsoft.com/office/officeart/2005/8/layout/lProcess2"/>
    <dgm:cxn modelId="{38C20C2F-1E82-4B87-8B45-8F3296DE774A}" srcId="{632C1D62-E7FF-469A-B82F-FF488DC5090C}" destId="{CA65A85B-D3C2-4242-A1D9-1327C9E6DF3B}" srcOrd="0" destOrd="0" parTransId="{71C28552-3453-4B66-8F80-E69834102EF4}" sibTransId="{1F28FF9D-972B-4D47-876B-174C09B2E1B1}"/>
    <dgm:cxn modelId="{DCDAE091-7CBF-4DD1-9779-13E9F32C4AE6}" type="presOf" srcId="{087132D7-A48E-4017-A2FC-D6528F5EF893}" destId="{D7D39562-5072-43C0-BDE7-8BAB7D6B71DF}" srcOrd="0" destOrd="2" presId="urn:microsoft.com/office/officeart/2005/8/layout/lProcess2"/>
    <dgm:cxn modelId="{865CAEFA-4386-43A3-BE3B-6446F97D7866}" srcId="{CA65A85B-D3C2-4242-A1D9-1327C9E6DF3B}" destId="{3C0515D6-1235-483B-8974-B5071BBFC2CB}" srcOrd="1" destOrd="0" parTransId="{E7E29931-DBF5-43F9-97F6-D9562C32F7F5}" sibTransId="{1259D08E-3284-475D-9B27-BFCA07B4C85F}"/>
    <dgm:cxn modelId="{71B9ADE1-275D-4E2E-ACCB-6D88E33FCC80}" srcId="{3C0515D6-1235-483B-8974-B5071BBFC2CB}" destId="{9CCB19D5-C8D6-4791-8CDC-B88266F0F9FB}" srcOrd="0" destOrd="0" parTransId="{A165E21F-4D69-46A5-82C3-B4119823EE43}" sibTransId="{9321418F-DB6C-49CE-877C-B430C00AF223}"/>
    <dgm:cxn modelId="{5A921293-55C5-4237-8C7E-979C8A195AC9}" srcId="{E3997B01-1A72-40C2-BD1C-492AB3C0A888}" destId="{087132D7-A48E-4017-A2FC-D6528F5EF893}" srcOrd="1" destOrd="0" parTransId="{2E2B4749-8692-427E-9983-F4A1BF10B0DB}" sibTransId="{2F6B0698-AF9F-419F-A947-BBB681378554}"/>
    <dgm:cxn modelId="{77795C4A-98D8-48DD-B3E2-46082EC597E2}" type="presOf" srcId="{E3997B01-1A72-40C2-BD1C-492AB3C0A888}" destId="{D7D39562-5072-43C0-BDE7-8BAB7D6B71DF}" srcOrd="0" destOrd="0" presId="urn:microsoft.com/office/officeart/2005/8/layout/lProcess2"/>
    <dgm:cxn modelId="{85AD54DC-6AF4-4A08-A075-8C1B662A25C5}" srcId="{CA65A85B-D3C2-4242-A1D9-1327C9E6DF3B}" destId="{4CA1A8D5-7B87-4C21-9D85-AFE09E79E66E}" srcOrd="2" destOrd="0" parTransId="{041177FE-D423-4E4B-AF86-B86CD360F483}" sibTransId="{D6CF474C-8F90-4A81-BF1A-35091B56D04E}"/>
    <dgm:cxn modelId="{F6B962C9-A665-4F6E-BC1F-CA33950E4457}" srcId="{4CA1A8D5-7B87-4C21-9D85-AFE09E79E66E}" destId="{25CC65F3-E14B-4639-BCBE-559014AC4FA8}" srcOrd="0" destOrd="0" parTransId="{855AD740-D1E7-4AC8-BEBA-74C98218AD0F}" sibTransId="{3D1DE8D7-66F2-4F85-9BFB-44EF536BE273}"/>
    <dgm:cxn modelId="{0823EFD5-5CD3-4DCC-9159-B61E05D63D63}" type="presOf" srcId="{632C1D62-E7FF-469A-B82F-FF488DC5090C}" destId="{50AEEF94-6A71-4C39-8043-C8E328860F8F}" srcOrd="0" destOrd="0" presId="urn:microsoft.com/office/officeart/2005/8/layout/lProcess2"/>
    <dgm:cxn modelId="{4D89C109-04E0-4CAD-ACD1-EACFA7FEFF89}" srcId="{E3997B01-1A72-40C2-BD1C-492AB3C0A888}" destId="{1E4FC402-F918-4C59-8FE8-E98D4A06EB09}" srcOrd="2" destOrd="0" parTransId="{6913561E-2725-413D-9F55-527C2F55180A}" sibTransId="{23B86FD2-E1EF-4FFA-9CB9-A1EA1EC17C69}"/>
    <dgm:cxn modelId="{6BB82080-837D-499D-8B13-A7771B2AAEFF}" type="presOf" srcId="{43E3BC86-4E68-4C82-AEE7-DD89AA5D4E8B}" destId="{D7D39562-5072-43C0-BDE7-8BAB7D6B71DF}" srcOrd="0" destOrd="1" presId="urn:microsoft.com/office/officeart/2005/8/layout/lProcess2"/>
    <dgm:cxn modelId="{0AD7A96B-22CD-41AF-84AC-3476955B9F1E}" srcId="{E3997B01-1A72-40C2-BD1C-492AB3C0A888}" destId="{43E3BC86-4E68-4C82-AEE7-DD89AA5D4E8B}" srcOrd="0" destOrd="0" parTransId="{51AF4C2D-F24B-4233-8470-2DAD391E8161}" sibTransId="{6D18F836-0DC4-400B-8FF7-53CA4FB09C06}"/>
    <dgm:cxn modelId="{F64C6891-A361-4C19-95C7-49A544CD076E}" srcId="{CA65A85B-D3C2-4242-A1D9-1327C9E6DF3B}" destId="{E3997B01-1A72-40C2-BD1C-492AB3C0A888}" srcOrd="0" destOrd="0" parTransId="{6970E94E-967E-4F43-9BB3-BF135B1FCF55}" sibTransId="{59B1512C-191D-4C67-A16F-326E6ABB6247}"/>
    <dgm:cxn modelId="{415D2EEE-21A2-43AD-9B81-F87CE608C308}" type="presOf" srcId="{3C0515D6-1235-483B-8974-B5071BBFC2CB}" destId="{76BC1331-9134-4A90-8B17-D89DC93D84B2}" srcOrd="0" destOrd="0" presId="urn:microsoft.com/office/officeart/2005/8/layout/lProcess2"/>
    <dgm:cxn modelId="{11BD33FE-75B4-438F-8E59-502B87575F44}" type="presOf" srcId="{4CA1A8D5-7B87-4C21-9D85-AFE09E79E66E}" destId="{15042EF5-7F2F-4F7B-B294-10914D55D7BC}" srcOrd="0" destOrd="0" presId="urn:microsoft.com/office/officeart/2005/8/layout/lProcess2"/>
    <dgm:cxn modelId="{226A8446-8DBC-418E-BB25-9539ADB069FA}" type="presParOf" srcId="{50AEEF94-6A71-4C39-8043-C8E328860F8F}" destId="{4ED62A3D-4226-4B04-A54C-0AB6E825E4D2}" srcOrd="0" destOrd="0" presId="urn:microsoft.com/office/officeart/2005/8/layout/lProcess2"/>
    <dgm:cxn modelId="{2AAA28F6-79F3-471D-B683-DEF41F6A4E69}" type="presParOf" srcId="{4ED62A3D-4226-4B04-A54C-0AB6E825E4D2}" destId="{D416B223-A851-4A54-851F-79D24E96FFDD}" srcOrd="0" destOrd="0" presId="urn:microsoft.com/office/officeart/2005/8/layout/lProcess2"/>
    <dgm:cxn modelId="{7FC50560-19D5-400A-A1B0-E48D3EB970E9}" type="presParOf" srcId="{4ED62A3D-4226-4B04-A54C-0AB6E825E4D2}" destId="{05D7D475-C3AA-4ED0-A66B-6B07DEDE3B89}" srcOrd="1" destOrd="0" presId="urn:microsoft.com/office/officeart/2005/8/layout/lProcess2"/>
    <dgm:cxn modelId="{14C76D61-3ED0-452C-9822-197AF253398B}" type="presParOf" srcId="{4ED62A3D-4226-4B04-A54C-0AB6E825E4D2}" destId="{3FAD4FC2-7634-420D-88A7-7FB115CB6B21}" srcOrd="2" destOrd="0" presId="urn:microsoft.com/office/officeart/2005/8/layout/lProcess2"/>
    <dgm:cxn modelId="{68FB6929-E219-4BFA-AA6A-D0A3B2A56C11}" type="presParOf" srcId="{3FAD4FC2-7634-420D-88A7-7FB115CB6B21}" destId="{37F49390-2324-4182-9821-6107CB941091}" srcOrd="0" destOrd="0" presId="urn:microsoft.com/office/officeart/2005/8/layout/lProcess2"/>
    <dgm:cxn modelId="{3F63D752-B0A3-4891-A697-9730B38808DD}" type="presParOf" srcId="{37F49390-2324-4182-9821-6107CB941091}" destId="{D7D39562-5072-43C0-BDE7-8BAB7D6B71DF}" srcOrd="0" destOrd="0" presId="urn:microsoft.com/office/officeart/2005/8/layout/lProcess2"/>
    <dgm:cxn modelId="{732C2B80-3E02-4E44-9D5B-63B8EE795F7A}" type="presParOf" srcId="{37F49390-2324-4182-9821-6107CB941091}" destId="{FB1F11F4-E658-43BC-AA0C-89756F5D4B1F}" srcOrd="1" destOrd="0" presId="urn:microsoft.com/office/officeart/2005/8/layout/lProcess2"/>
    <dgm:cxn modelId="{92911416-87EC-4102-9F49-6B3C4AACE449}" type="presParOf" srcId="{37F49390-2324-4182-9821-6107CB941091}" destId="{76BC1331-9134-4A90-8B17-D89DC93D84B2}" srcOrd="2" destOrd="0" presId="urn:microsoft.com/office/officeart/2005/8/layout/lProcess2"/>
    <dgm:cxn modelId="{3F3615B8-DC21-4D32-8118-DEEDEC4020C6}" type="presParOf" srcId="{37F49390-2324-4182-9821-6107CB941091}" destId="{F8E5B220-66EA-4B7B-8D53-1606EA98CC62}" srcOrd="3" destOrd="0" presId="urn:microsoft.com/office/officeart/2005/8/layout/lProcess2"/>
    <dgm:cxn modelId="{E0A5E60B-1381-49A0-A077-162D7A1FD7F4}" type="presParOf" srcId="{37F49390-2324-4182-9821-6107CB941091}" destId="{15042EF5-7F2F-4F7B-B294-10914D55D7BC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56C51-3AA2-491E-808F-673A65650EC1}">
      <dsp:nvSpPr>
        <dsp:cNvPr id="0" name=""/>
        <dsp:cNvSpPr/>
      </dsp:nvSpPr>
      <dsp:spPr>
        <a:xfrm rot="5400000">
          <a:off x="-238868" y="239242"/>
          <a:ext cx="1592456" cy="1114719"/>
        </a:xfrm>
        <a:prstGeom prst="chevron">
          <a:avLst/>
        </a:prstGeom>
        <a:solidFill>
          <a:srgbClr val="E0C4F8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3300" kern="1200" dirty="0">
            <a:solidFill>
              <a:schemeClr val="accent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557734"/>
        <a:ext cx="1114719" cy="477737"/>
      </dsp:txXfrm>
    </dsp:sp>
    <dsp:sp modelId="{71350939-B5D5-4DAC-A051-D80A5023EC69}">
      <dsp:nvSpPr>
        <dsp:cNvPr id="0" name=""/>
        <dsp:cNvSpPr/>
      </dsp:nvSpPr>
      <dsp:spPr>
        <a:xfrm rot="5400000">
          <a:off x="4154611" y="-3039517"/>
          <a:ext cx="1035096" cy="7114880"/>
        </a:xfrm>
        <a:prstGeom prst="round2SameRect">
          <a:avLst/>
        </a:prstGeom>
        <a:solidFill>
          <a:srgbClr val="E0C4F8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сбалансированности и устойчивости бюджета в </a:t>
          </a:r>
          <a:r>
            <a:rPr lang="ru-RU" sz="2000" kern="1200" dirty="0" err="1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Черноозерском</a:t>
          </a:r>
          <a:r>
            <a:rPr lang="ru-RU" sz="20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 сельском </a:t>
          </a:r>
          <a:r>
            <a:rPr lang="ru-RU" sz="2000" kern="1200" dirty="0" err="1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поселениии</a:t>
          </a:r>
          <a:r>
            <a:rPr lang="ru-RU" sz="20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000" kern="1200" dirty="0">
            <a:solidFill>
              <a:schemeClr val="accent1">
                <a:lumMod val="75000"/>
              </a:schemeClr>
            </a:solidFill>
          </a:endParaRPr>
        </a:p>
      </dsp:txBody>
      <dsp:txXfrm rot="-5400000">
        <a:off x="1114720" y="50903"/>
        <a:ext cx="7064351" cy="934038"/>
      </dsp:txXfrm>
    </dsp:sp>
    <dsp:sp modelId="{D0DC0653-6F0F-42E8-9EC5-DC24385A9A47}">
      <dsp:nvSpPr>
        <dsp:cNvPr id="0" name=""/>
        <dsp:cNvSpPr/>
      </dsp:nvSpPr>
      <dsp:spPr>
        <a:xfrm rot="5400000">
          <a:off x="-238868" y="1637358"/>
          <a:ext cx="1592456" cy="1114719"/>
        </a:xfrm>
        <a:prstGeom prst="chevron">
          <a:avLst/>
        </a:prstGeom>
        <a:solidFill>
          <a:srgbClr val="E0C4F8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3300" kern="1200" dirty="0">
            <a:solidFill>
              <a:schemeClr val="accent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1955850"/>
        <a:ext cx="1114719" cy="477737"/>
      </dsp:txXfrm>
    </dsp:sp>
    <dsp:sp modelId="{5FEEC509-4568-483B-956A-2B89F9BE25C5}">
      <dsp:nvSpPr>
        <dsp:cNvPr id="0" name=""/>
        <dsp:cNvSpPr/>
      </dsp:nvSpPr>
      <dsp:spPr>
        <a:xfrm rot="5400000">
          <a:off x="4154611" y="-1641401"/>
          <a:ext cx="1035096" cy="7114880"/>
        </a:xfrm>
        <a:prstGeom prst="round2SameRect">
          <a:avLst/>
        </a:prstGeom>
        <a:solidFill>
          <a:srgbClr val="E0C4F8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создания условий для повышения качества предоставления муниципальных услуг</a:t>
          </a:r>
          <a:endParaRPr lang="ru-RU" sz="2000" kern="1200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114720" y="1449019"/>
        <a:ext cx="7064351" cy="934038"/>
      </dsp:txXfrm>
    </dsp:sp>
    <dsp:sp modelId="{F2A8CB4D-BADF-4ABB-9783-1E8DB6FA0279}">
      <dsp:nvSpPr>
        <dsp:cNvPr id="0" name=""/>
        <dsp:cNvSpPr/>
      </dsp:nvSpPr>
      <dsp:spPr>
        <a:xfrm rot="5400000">
          <a:off x="-238868" y="3035474"/>
          <a:ext cx="1592456" cy="1114719"/>
        </a:xfrm>
        <a:prstGeom prst="chevron">
          <a:avLst/>
        </a:prstGeom>
        <a:solidFill>
          <a:srgbClr val="E0C4F8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3300" kern="1200" dirty="0">
            <a:solidFill>
              <a:schemeClr val="accent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3353966"/>
        <a:ext cx="1114719" cy="477737"/>
      </dsp:txXfrm>
    </dsp:sp>
    <dsp:sp modelId="{FA7ACC9F-C8B5-4918-A500-E619943F6081}">
      <dsp:nvSpPr>
        <dsp:cNvPr id="0" name=""/>
        <dsp:cNvSpPr/>
      </dsp:nvSpPr>
      <dsp:spPr>
        <a:xfrm rot="5400000">
          <a:off x="4154611" y="-243285"/>
          <a:ext cx="1035096" cy="7114880"/>
        </a:xfrm>
        <a:prstGeom prst="round2SameRect">
          <a:avLst/>
        </a:prstGeom>
        <a:solidFill>
          <a:srgbClr val="E0C4F8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прозрачности и открытости в рамках ЕИС «Электронный бюджет».</a:t>
          </a: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114720" y="2847135"/>
        <a:ext cx="7064351" cy="934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7A45E5-BB97-484B-AA0B-C69506AEA082}">
      <dsp:nvSpPr>
        <dsp:cNvPr id="0" name=""/>
        <dsp:cNvSpPr/>
      </dsp:nvSpPr>
      <dsp:spPr>
        <a:xfrm>
          <a:off x="3193527" y="3714753"/>
          <a:ext cx="2971791" cy="2886075"/>
        </a:xfrm>
        <a:prstGeom prst="ellipse">
          <a:avLst/>
        </a:prstGeom>
        <a:solidFill>
          <a:srgbClr val="C4D2F8"/>
        </a:solidFill>
        <a:ln>
          <a:noFill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Рост бюджетных поступлений</a:t>
          </a:r>
          <a:endParaRPr lang="ru-RU" sz="28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28736" y="4137409"/>
        <a:ext cx="2101373" cy="2040763"/>
      </dsp:txXfrm>
    </dsp:sp>
    <dsp:sp modelId="{98E2C0D9-682E-4E28-9427-5863FC5BA4B9}">
      <dsp:nvSpPr>
        <dsp:cNvPr id="0" name=""/>
        <dsp:cNvSpPr/>
      </dsp:nvSpPr>
      <dsp:spPr>
        <a:xfrm rot="12855524">
          <a:off x="1340894" y="3286256"/>
          <a:ext cx="2284427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018164-CA12-4A3A-BE33-CD5DA57461E2}">
      <dsp:nvSpPr>
        <dsp:cNvPr id="0" name=""/>
        <dsp:cNvSpPr/>
      </dsp:nvSpPr>
      <dsp:spPr>
        <a:xfrm>
          <a:off x="-92222" y="1500172"/>
          <a:ext cx="3114268" cy="2936437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Проведение оценки социальной, </a:t>
          </a:r>
          <a:r>
            <a:rPr lang="ru-RU" sz="2000" b="1" kern="1200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экономи-ческой</a:t>
          </a: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и бюджетной эффективности налоговых льгот и отмена неэффективных налоговых льгот</a:t>
          </a:r>
          <a:endParaRPr lang="ru-RU" sz="20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-6217" y="1586177"/>
        <a:ext cx="2942258" cy="2764427"/>
      </dsp:txXfrm>
    </dsp:sp>
    <dsp:sp modelId="{315CC65D-D232-4430-A106-2538A1FDC01E}">
      <dsp:nvSpPr>
        <dsp:cNvPr id="0" name=""/>
        <dsp:cNvSpPr/>
      </dsp:nvSpPr>
      <dsp:spPr>
        <a:xfrm rot="16133006">
          <a:off x="3528472" y="2236750"/>
          <a:ext cx="2137186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E414C2-0460-455A-B3CB-6FA184DD64F8}">
      <dsp:nvSpPr>
        <dsp:cNvPr id="0" name=""/>
        <dsp:cNvSpPr/>
      </dsp:nvSpPr>
      <dsp:spPr>
        <a:xfrm>
          <a:off x="3236346" y="357160"/>
          <a:ext cx="2741771" cy="2193417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Выполнение плановых показателей доходов</a:t>
          </a:r>
        </a:p>
      </dsp:txBody>
      <dsp:txXfrm>
        <a:off x="3300589" y="421403"/>
        <a:ext cx="2613285" cy="2064931"/>
      </dsp:txXfrm>
    </dsp:sp>
    <dsp:sp modelId="{7A402878-CAA7-4FB6-A9BC-F5706D6AD8C9}">
      <dsp:nvSpPr>
        <dsp:cNvPr id="0" name=""/>
        <dsp:cNvSpPr/>
      </dsp:nvSpPr>
      <dsp:spPr>
        <a:xfrm rot="19530160">
          <a:off x="5699276" y="3211504"/>
          <a:ext cx="2262283" cy="8225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tint val="6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tint val="6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190500" prstMaterial="plastic">
          <a:bevelT w="50800" h="50800" prst="angle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0C329E-2AE1-4BBD-BFE4-298545D3C13F}">
      <dsp:nvSpPr>
        <dsp:cNvPr id="0" name=""/>
        <dsp:cNvSpPr/>
      </dsp:nvSpPr>
      <dsp:spPr>
        <a:xfrm>
          <a:off x="6494451" y="1871682"/>
          <a:ext cx="2741771" cy="2193417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Эффективное управление имущественными и земельными активами</a:t>
          </a:r>
          <a:endParaRPr lang="ru-RU" sz="20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58694" y="1935925"/>
        <a:ext cx="2613285" cy="20649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79BC3-1D72-44EE-B4D2-F4C0C7B18058}">
      <dsp:nvSpPr>
        <dsp:cNvPr id="0" name=""/>
        <dsp:cNvSpPr/>
      </dsp:nvSpPr>
      <dsp:spPr>
        <a:xfrm>
          <a:off x="1422191" y="674782"/>
          <a:ext cx="5277085" cy="5277085"/>
        </a:xfrm>
        <a:prstGeom prst="blockArc">
          <a:avLst>
            <a:gd name="adj1" fmla="val 10615990"/>
            <a:gd name="adj2" fmla="val 17023526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26DFB4-DD35-4702-8587-C9AF1EA9620E}">
      <dsp:nvSpPr>
        <dsp:cNvPr id="0" name=""/>
        <dsp:cNvSpPr/>
      </dsp:nvSpPr>
      <dsp:spPr>
        <a:xfrm>
          <a:off x="1425815" y="831394"/>
          <a:ext cx="5277085" cy="5277085"/>
        </a:xfrm>
        <a:prstGeom prst="blockArc">
          <a:avLst>
            <a:gd name="adj1" fmla="val 4525116"/>
            <a:gd name="adj2" fmla="val 10824973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C23D08-9832-4AA5-9503-F8FC25B0428E}">
      <dsp:nvSpPr>
        <dsp:cNvPr id="0" name=""/>
        <dsp:cNvSpPr/>
      </dsp:nvSpPr>
      <dsp:spPr>
        <a:xfrm>
          <a:off x="2725053" y="831791"/>
          <a:ext cx="5277085" cy="5277085"/>
        </a:xfrm>
        <a:prstGeom prst="blockArc">
          <a:avLst>
            <a:gd name="adj1" fmla="val 21479179"/>
            <a:gd name="adj2" fmla="val 6276984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F4952B-48E7-48D0-ADCD-D7EBC3328C27}">
      <dsp:nvSpPr>
        <dsp:cNvPr id="0" name=""/>
        <dsp:cNvSpPr/>
      </dsp:nvSpPr>
      <dsp:spPr>
        <a:xfrm>
          <a:off x="2724940" y="653960"/>
          <a:ext cx="5277085" cy="5277085"/>
        </a:xfrm>
        <a:prstGeom prst="blockArc">
          <a:avLst>
            <a:gd name="adj1" fmla="val 15266591"/>
            <a:gd name="adj2" fmla="val 116424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B3CFF-6A24-4B33-9C36-454E02FB209B}">
      <dsp:nvSpPr>
        <dsp:cNvPr id="0" name=""/>
        <dsp:cNvSpPr/>
      </dsp:nvSpPr>
      <dsp:spPr>
        <a:xfrm>
          <a:off x="3260169" y="2101042"/>
          <a:ext cx="3143207" cy="242887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Повышение эффективности бюджетных расходов</a:t>
          </a:r>
          <a:endParaRPr lang="ru-RU" sz="2400" b="1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20481" y="2456743"/>
        <a:ext cx="2222583" cy="1717473"/>
      </dsp:txXfrm>
    </dsp:sp>
    <dsp:sp modelId="{DE7DAFEC-0456-4BA6-BCEF-B4EC66A76179}">
      <dsp:nvSpPr>
        <dsp:cNvPr id="0" name=""/>
        <dsp:cNvSpPr/>
      </dsp:nvSpPr>
      <dsp:spPr>
        <a:xfrm>
          <a:off x="2545792" y="-40517"/>
          <a:ext cx="4252928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параметров, исходя из реальных финансовых возможностей бюджета</a:t>
          </a:r>
          <a:endParaRPr lang="ru-RU" sz="20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68619" y="208473"/>
        <a:ext cx="3007274" cy="1202232"/>
      </dsp:txXfrm>
    </dsp:sp>
    <dsp:sp modelId="{E936CDC8-B95E-4198-A0AA-1CEC8EE27CE9}">
      <dsp:nvSpPr>
        <dsp:cNvPr id="0" name=""/>
        <dsp:cNvSpPr/>
      </dsp:nvSpPr>
      <dsp:spPr>
        <a:xfrm>
          <a:off x="6734679" y="2529665"/>
          <a:ext cx="2409320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Безусловное исполнение  действующих расходных обязательств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087516" y="2778655"/>
        <a:ext cx="1703646" cy="1202232"/>
      </dsp:txXfrm>
    </dsp:sp>
    <dsp:sp modelId="{275CA708-3217-4E27-9F69-038848DB015D}">
      <dsp:nvSpPr>
        <dsp:cNvPr id="0" name=""/>
        <dsp:cNvSpPr/>
      </dsp:nvSpPr>
      <dsp:spPr>
        <a:xfrm>
          <a:off x="2617227" y="5030000"/>
          <a:ext cx="4191975" cy="186851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Недопущение принятия новых бюджетных обязательств, не обеспеченных доходными источниками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31128" y="5303638"/>
        <a:ext cx="2964173" cy="1321240"/>
      </dsp:txXfrm>
    </dsp:sp>
    <dsp:sp modelId="{D889667F-F8FD-4DF8-805F-6D351D70746A}">
      <dsp:nvSpPr>
        <dsp:cNvPr id="0" name=""/>
        <dsp:cNvSpPr/>
      </dsp:nvSpPr>
      <dsp:spPr>
        <a:xfrm>
          <a:off x="0" y="2601107"/>
          <a:ext cx="2974181" cy="170021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30F11"/>
              </a:solidFill>
              <a:latin typeface="Times New Roman" pitchFamily="18" charset="0"/>
              <a:cs typeface="Times New Roman" pitchFamily="18" charset="0"/>
            </a:rPr>
            <a:t>Поэтапное снижение просроченной кредиторской задолженности</a:t>
          </a:r>
          <a:endParaRPr lang="ru-RU" sz="2000" kern="1200" dirty="0">
            <a:solidFill>
              <a:srgbClr val="030F1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5559" y="2850097"/>
        <a:ext cx="2103063" cy="12022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D5CCE-F124-477C-9CDD-0B2EBAA4ABB9}">
      <dsp:nvSpPr>
        <dsp:cNvPr id="0" name=""/>
        <dsp:cNvSpPr/>
      </dsp:nvSpPr>
      <dsp:spPr>
        <a:xfrm>
          <a:off x="534244" y="-9"/>
          <a:ext cx="7609652" cy="4922846"/>
        </a:xfrm>
        <a:prstGeom prst="ellipse">
          <a:avLst/>
        </a:prstGeom>
        <a:solidFill>
          <a:srgbClr val="C4D2F8"/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ЖКХ</a:t>
          </a:r>
          <a:endParaRPr lang="ru-RU" sz="60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48865" y="861488"/>
        <a:ext cx="5580411" cy="2215281"/>
      </dsp:txXfrm>
    </dsp:sp>
    <dsp:sp modelId="{71B300ED-3D88-42CD-91C4-E0A90364DA7B}">
      <dsp:nvSpPr>
        <dsp:cNvPr id="0" name=""/>
        <dsp:cNvSpPr/>
      </dsp:nvSpPr>
      <dsp:spPr>
        <a:xfrm>
          <a:off x="5311099" y="993768"/>
          <a:ext cx="2618486" cy="2404165"/>
        </a:xfrm>
        <a:prstGeom prst="ellipse">
          <a:avLst/>
        </a:prstGeom>
        <a:solidFill>
          <a:srgbClr val="E0C4F8"/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103780"/>
              <a:satOff val="16667"/>
              <a:lumOff val="-1274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Уличное освещение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147,4 тыс.р.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Прочие мероприятия по благоустройству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2,0 </a:t>
          </a:r>
          <a:r>
            <a:rPr lang="ru-RU" sz="1400" u="none" kern="1200" dirty="0" err="1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sz="1400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1400" u="none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11920" y="1614844"/>
        <a:ext cx="1571091" cy="1322291"/>
      </dsp:txXfrm>
    </dsp:sp>
    <dsp:sp modelId="{497D04DA-5414-4603-A72B-5D481841E61F}">
      <dsp:nvSpPr>
        <dsp:cNvPr id="0" name=""/>
        <dsp:cNvSpPr/>
      </dsp:nvSpPr>
      <dsp:spPr>
        <a:xfrm>
          <a:off x="1167715" y="1600990"/>
          <a:ext cx="2475586" cy="2810831"/>
        </a:xfrm>
        <a:prstGeom prst="ellipse">
          <a:avLst/>
        </a:prstGeom>
        <a:solidFill>
          <a:srgbClr val="E0C4F8"/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16207560"/>
              <a:satOff val="33334"/>
              <a:lumOff val="-254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Прочие мероприятия в области коммунального хозяйства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10,0 тыс.р.</a:t>
          </a:r>
          <a:endParaRPr lang="ru-RU" sz="14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00833" y="2327121"/>
        <a:ext cx="1485351" cy="15459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6B223-A851-4A54-851F-79D24E96FFDD}">
      <dsp:nvSpPr>
        <dsp:cNvPr id="0" name=""/>
        <dsp:cNvSpPr/>
      </dsp:nvSpPr>
      <dsp:spPr>
        <a:xfrm>
          <a:off x="0" y="0"/>
          <a:ext cx="9144000" cy="6857999"/>
        </a:xfrm>
        <a:prstGeom prst="roundRect">
          <a:avLst>
            <a:gd name="adj" fmla="val 10000"/>
          </a:avLst>
        </a:prstGeom>
        <a:solidFill>
          <a:srgbClr val="C4D2F8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40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Расходы бюджета на 2020 г.</a:t>
          </a:r>
        </a:p>
      </dsp:txBody>
      <dsp:txXfrm>
        <a:off x="0" y="0"/>
        <a:ext cx="9144000" cy="2057399"/>
      </dsp:txXfrm>
    </dsp:sp>
    <dsp:sp modelId="{D7D39562-5072-43C0-BDE7-8BAB7D6B71DF}">
      <dsp:nvSpPr>
        <dsp:cNvPr id="0" name=""/>
        <dsp:cNvSpPr/>
      </dsp:nvSpPr>
      <dsp:spPr>
        <a:xfrm>
          <a:off x="885760" y="1500171"/>
          <a:ext cx="7401007" cy="1971723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Общегосударственные вопросы</a:t>
          </a:r>
          <a:r>
            <a:rPr lang="ru-RU" sz="22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2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1320,2 тыс.р. в</a:t>
          </a: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том числе</a:t>
          </a:r>
          <a:endParaRPr lang="ru-RU" sz="18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АУП </a:t>
          </a:r>
          <a:r>
            <a:rPr lang="ru-RU" sz="18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–</a:t>
          </a: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1175,5 тыс.руб.;</a:t>
          </a:r>
          <a:endParaRPr lang="ru-RU" sz="18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имущества – 139,7 тыс.руб.;</a:t>
          </a:r>
          <a:endParaRPr lang="ru-RU" sz="12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Резервный фонд - 5,0 тыс.руб..</a:t>
          </a:r>
          <a:endParaRPr lang="ru-RU" sz="11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43510" y="1557921"/>
        <a:ext cx="7285507" cy="1856223"/>
      </dsp:txXfrm>
    </dsp:sp>
    <dsp:sp modelId="{76BC1331-9134-4A90-8B17-D89DC93D84B2}">
      <dsp:nvSpPr>
        <dsp:cNvPr id="0" name=""/>
        <dsp:cNvSpPr/>
      </dsp:nvSpPr>
      <dsp:spPr>
        <a:xfrm>
          <a:off x="925080" y="3594858"/>
          <a:ext cx="7315200" cy="1276088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оборона</a:t>
          </a:r>
          <a:r>
            <a:rPr lang="ru-RU" sz="22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200" b="0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97,7 тыс.р.:</a:t>
          </a:r>
          <a:endParaRPr lang="ru-RU" sz="22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Осуществление первичного воинского учета, где отсутствуют военные комиссариаты – 97,7.</a:t>
          </a:r>
          <a:endParaRPr lang="ru-RU" sz="1800" kern="1200" dirty="0"/>
        </a:p>
      </dsp:txBody>
      <dsp:txXfrm>
        <a:off x="962455" y="3632233"/>
        <a:ext cx="7240450" cy="1201338"/>
      </dsp:txXfrm>
    </dsp:sp>
    <dsp:sp modelId="{15042EF5-7F2F-4F7B-B294-10914D55D7BC}">
      <dsp:nvSpPr>
        <dsp:cNvPr id="0" name=""/>
        <dsp:cNvSpPr/>
      </dsp:nvSpPr>
      <dsp:spPr>
        <a:xfrm>
          <a:off x="925080" y="4918588"/>
          <a:ext cx="7315200" cy="967859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sng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Национальная экономика</a:t>
          </a:r>
          <a:r>
            <a:rPr lang="ru-RU" sz="2200" b="1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200" u="none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296,9</a:t>
          </a:r>
          <a:r>
            <a:rPr lang="ru-RU" sz="22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 тыс.р.:</a:t>
          </a:r>
          <a:endParaRPr lang="ru-RU" sz="22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04171A"/>
              </a:solidFill>
              <a:latin typeface="Times New Roman" pitchFamily="18" charset="0"/>
              <a:cs typeface="Times New Roman" pitchFamily="18" charset="0"/>
            </a:rPr>
            <a:t>Содержание улично-дорожной сети – 296,9 тыс.руб.</a:t>
          </a:r>
          <a:endParaRPr lang="ru-RU" sz="2000" kern="1200" dirty="0">
            <a:solidFill>
              <a:srgbClr val="04171A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53428" y="4946936"/>
        <a:ext cx="7258504" cy="911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0.6025</cdr:x>
      <cdr:y>0</cdr:y>
    </cdr:from>
    <cdr:to>
      <cdr:x>0.924</cdr:x>
      <cdr:y>0.50375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2325" y="0"/>
          <a:ext cx="1895556" cy="18665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0.63025</cdr:x>
      <cdr:y>0.14286</cdr:y>
    </cdr:from>
    <cdr:to>
      <cdr:x>0.78069</cdr:x>
      <cdr:y>0.22287</cdr:y>
    </cdr:to>
    <cdr:sp macro="" textlink="">
      <cdr:nvSpPr>
        <cdr:cNvPr id="2" name="TextBox 1"/>
        <cdr:cNvSpPr txBox="1"/>
      </cdr:nvSpPr>
      <cdr:spPr bwMode="auto">
        <a:xfrm xmlns:a="http://schemas.openxmlformats.org/drawingml/2006/main">
          <a:off x="5357850" y="714380"/>
          <a:ext cx="1278909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0.0885</cdr:x>
      <cdr:y>0.1</cdr:y>
    </cdr:from>
    <cdr:to>
      <cdr:x>0.15044</cdr:x>
      <cdr:y>0.24156</cdr:y>
    </cdr:to>
    <cdr:sp macro="" textlink="">
      <cdr:nvSpPr>
        <cdr:cNvPr id="3" name="TextBox 2"/>
        <cdr:cNvSpPr txBox="1"/>
      </cdr:nvSpPr>
      <cdr:spPr bwMode="auto">
        <a:xfrm xmlns:a="http://schemas.openxmlformats.org/drawingml/2006/main">
          <a:off x="714416" y="500066"/>
          <a:ext cx="500010" cy="70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 smtClean="0"/>
        </a:p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0.60938</cdr:x>
      <cdr:y>0.39189</cdr:y>
    </cdr:from>
    <cdr:to>
      <cdr:x>0.83947</cdr:x>
      <cdr:y>0.4719</cdr:y>
    </cdr:to>
    <cdr:sp macro="" textlink="">
      <cdr:nvSpPr>
        <cdr:cNvPr id="4" name="TextBox 3"/>
        <cdr:cNvSpPr txBox="1"/>
      </cdr:nvSpPr>
      <cdr:spPr bwMode="auto">
        <a:xfrm xmlns:a="http://schemas.openxmlformats.org/drawingml/2006/main" flipH="1">
          <a:off x="5572171" y="1931703"/>
          <a:ext cx="2103943" cy="3943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0.40625</cdr:x>
      <cdr:y>0.47826</cdr:y>
    </cdr:from>
    <cdr:to>
      <cdr:x>0.58324</cdr:x>
      <cdr:y>0.55827</cdr:y>
    </cdr:to>
    <cdr:sp macro="" textlink="">
      <cdr:nvSpPr>
        <cdr:cNvPr id="5" name="TextBox 4"/>
        <cdr:cNvSpPr txBox="1"/>
      </cdr:nvSpPr>
      <cdr:spPr bwMode="auto">
        <a:xfrm xmlns:a="http://schemas.openxmlformats.org/drawingml/2006/main">
          <a:off x="3714744" y="2357454"/>
          <a:ext cx="1618397" cy="3943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0.64844</cdr:x>
      <cdr:y>0.55073</cdr:y>
    </cdr:from>
    <cdr:to>
      <cdr:x>0.81658</cdr:x>
      <cdr:y>0.63074</cdr:y>
    </cdr:to>
    <cdr:sp macro="" textlink="">
      <cdr:nvSpPr>
        <cdr:cNvPr id="6" name="TextBox 5"/>
        <cdr:cNvSpPr txBox="1"/>
      </cdr:nvSpPr>
      <cdr:spPr bwMode="auto">
        <a:xfrm xmlns:a="http://schemas.openxmlformats.org/drawingml/2006/main">
          <a:off x="5929322" y="2714644"/>
          <a:ext cx="1537472" cy="3943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0.79646</cdr:x>
      <cdr:y>0.2</cdr:y>
    </cdr:from>
    <cdr:to>
      <cdr:x>0.81934</cdr:x>
      <cdr:y>0.28001</cdr:y>
    </cdr:to>
    <cdr:sp macro="" textlink="">
      <cdr:nvSpPr>
        <cdr:cNvPr id="22" name="TextBox 21"/>
        <cdr:cNvSpPr txBox="1"/>
      </cdr:nvSpPr>
      <cdr:spPr bwMode="auto">
        <a:xfrm xmlns:a="http://schemas.openxmlformats.org/drawingml/2006/main">
          <a:off x="6429420" y="1000132"/>
          <a:ext cx="184731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0.77876</cdr:x>
      <cdr:y>0.12857</cdr:y>
    </cdr:from>
    <cdr:to>
      <cdr:x>0.93805</cdr:x>
      <cdr:y>0.20858</cdr:y>
    </cdr:to>
    <cdr:sp macro="" textlink="">
      <cdr:nvSpPr>
        <cdr:cNvPr id="23" name="TextBox 22"/>
        <cdr:cNvSpPr txBox="1"/>
      </cdr:nvSpPr>
      <cdr:spPr bwMode="auto">
        <a:xfrm xmlns:a="http://schemas.openxmlformats.org/drawingml/2006/main">
          <a:off x="6286544" y="642942"/>
          <a:ext cx="1285884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58161B-792B-4435-8AF4-78F13A104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09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CAF4B-B2C5-4991-B6F9-A06F2852212B}" type="slidenum">
              <a:rPr lang="ru-RU" smtClean="0"/>
              <a:pPr/>
              <a:t>1</a:t>
            </a:fld>
            <a:endParaRPr lang="ru-RU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C85C0-616F-405F-9DBE-BE6B46761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857232"/>
            <a:ext cx="8229600" cy="2286016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юджет</a:t>
            </a:r>
            <a:r>
              <a:rPr lang="ru-RU" sz="3200" b="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Черноозерского</a:t>
            </a:r>
            <a: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сельского поселения Звениговского муниципального района Республики Марий Эл</a:t>
            </a:r>
            <a:b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на 2020 год</a:t>
            </a:r>
            <a:endParaRPr lang="ru-RU" sz="8000" b="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черноозер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3143248"/>
            <a:ext cx="7929618" cy="3324229"/>
          </a:xfrm>
        </p:spPr>
      </p:pic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5C30B-72BA-4F0E-A5E3-DDF367DB7F1E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457200" y="244475"/>
            <a:ext cx="8385175" cy="1541451"/>
          </a:xfr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  <a:br>
              <a:rPr lang="ru-RU" sz="2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Черноозерского</a:t>
            </a:r>
            <a:r>
              <a:rPr lang="ru-RU" sz="2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сельского поселения на 2020 год</a:t>
            </a:r>
            <a:br>
              <a:rPr lang="ru-RU" sz="26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600" b="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(в разрезе отраслей)</a:t>
            </a:r>
          </a:p>
        </p:txBody>
      </p:sp>
      <p:graphicFrame>
        <p:nvGraphicFramePr>
          <p:cNvPr id="12" name="Object 5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42739139"/>
              </p:ext>
            </p:extLst>
          </p:nvPr>
        </p:nvGraphicFramePr>
        <p:xfrm>
          <a:off x="0" y="2000240"/>
          <a:ext cx="9144000" cy="4857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04088"/>
            <a:ext cx="8572560" cy="10818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всего – 159,4 тыс.р.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7932679"/>
              </p:ext>
            </p:extLst>
          </p:nvPr>
        </p:nvGraphicFramePr>
        <p:xfrm>
          <a:off x="0" y="1857364"/>
          <a:ext cx="9144000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Расходы по разделу«ЖКХ»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всего – 159,4 тыс.р.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0332237"/>
              </p:ext>
            </p:extLst>
          </p:nvPr>
        </p:nvGraphicFramePr>
        <p:xfrm>
          <a:off x="0" y="1935163"/>
          <a:ext cx="9144000" cy="4922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214554"/>
            <a:ext cx="83058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8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4332D-2E65-4A7B-ADE3-7EA5FD7AE673}" type="slidenum">
              <a:rPr lang="ru-RU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186766" cy="142876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задачи бюджетной политики  </a:t>
            </a:r>
            <a:r>
              <a:rPr lang="ru-RU" sz="3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Черноозерского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000240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79388" y="115888"/>
            <a:ext cx="8856662" cy="1670038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Показатели бюджета</a:t>
            </a:r>
            <a:r>
              <a:rPr lang="ru-RU" sz="30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/>
            </a:r>
            <a:br>
              <a:rPr lang="ru-RU" sz="30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 </a:t>
            </a: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Черноозерского</a:t>
            </a: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r>
              <a:rPr lang="ru-RU" sz="3000" b="1" dirty="0" smtClean="0">
                <a:solidFill>
                  <a:srgbClr val="7030A0"/>
                </a:solidFill>
                <a:effectLst/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3000" b="1" dirty="0" smtClean="0">
                <a:solidFill>
                  <a:srgbClr val="7030A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33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на 2020 год </a:t>
            </a:r>
            <a:endParaRPr lang="en-US" sz="3300" b="1" dirty="0" smtClean="0">
              <a:solidFill>
                <a:srgbClr val="7030A0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FED50-7DCE-4742-8567-F2D07FE14AB1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42445"/>
              </p:ext>
            </p:extLst>
          </p:nvPr>
        </p:nvGraphicFramePr>
        <p:xfrm>
          <a:off x="214282" y="1785926"/>
          <a:ext cx="857256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5" name="Text Box 13"/>
          <p:cNvSpPr txBox="1">
            <a:spLocks noChangeArrowheads="1"/>
          </p:cNvSpPr>
          <p:nvPr/>
        </p:nvSpPr>
        <p:spPr bwMode="auto">
          <a:xfrm>
            <a:off x="1071538" y="2143116"/>
            <a:ext cx="12144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</a:rPr>
              <a:t>тыс.р.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643042" y="2071678"/>
            <a:ext cx="928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2143108" y="2643182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algn="ctr"/>
            <a:endParaRPr lang="ru-RU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Черноозерского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Структура  налоговых и неналоговых доходов</a:t>
            </a:r>
            <a:br>
              <a:rPr lang="ru-RU" sz="24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бюджета</a:t>
            </a:r>
            <a:br>
              <a:rPr lang="ru-RU" sz="24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  <a:effectLst/>
                <a:latin typeface="Times New Roman" pitchFamily="18" charset="0"/>
              </a:rPr>
              <a:t>Черноозер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</a:rPr>
              <a:t>с</a:t>
            </a:r>
            <a:r>
              <a:rPr lang="ru-RU" sz="2400" b="1" dirty="0" err="1" smtClean="0">
                <a:solidFill>
                  <a:srgbClr val="7030A0"/>
                </a:solidFill>
                <a:effectLst/>
                <a:latin typeface="Times New Roman" pitchFamily="18" charset="0"/>
              </a:rPr>
              <a:t>кого</a:t>
            </a:r>
            <a:r>
              <a:rPr lang="ru-RU" sz="24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> сельского поселения на 2020 год</a:t>
            </a:r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effectLst/>
                <a:latin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</a:rPr>
              <a:t>всего – 19,0 тыс.р.</a:t>
            </a:r>
            <a:endParaRPr lang="ru-RU" sz="3200" b="1" dirty="0">
              <a:solidFill>
                <a:srgbClr val="7030A0"/>
              </a:solidFill>
              <a:effectLst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9414927"/>
              </p:ext>
            </p:extLst>
          </p:nvPr>
        </p:nvGraphicFramePr>
        <p:xfrm>
          <a:off x="0" y="1928802"/>
          <a:ext cx="9144000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78595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Черноозерского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всего – 1855,2 тыс.р.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75989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5315_1448545794.jpg"/>
          <p:cNvPicPr>
            <a:picLocks noChangeAspect="1"/>
          </p:cNvPicPr>
          <p:nvPr/>
        </p:nvPicPr>
        <p:blipFill>
          <a:blip r:embed="rId2" cstate="email">
            <a:lum bright="39000" contrast="-70000"/>
          </a:blip>
          <a:stretch>
            <a:fillRect/>
          </a:stretch>
        </p:blipFill>
        <p:spPr>
          <a:xfrm>
            <a:off x="0" y="1214422"/>
            <a:ext cx="9192038" cy="5643578"/>
          </a:xfrm>
          <a:prstGeom prst="rect">
            <a:avLst/>
          </a:prstGeom>
          <a:blipFill>
            <a:blip r:embed="rId3">
              <a:lum bright="39000" contrast="-70000"/>
            </a:blip>
            <a:tile tx="0" ty="0" sx="100000" sy="100000" flip="none" algn="tl"/>
          </a:blipFill>
        </p:spPr>
      </p:pic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9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743186"/>
              </p:ext>
            </p:extLst>
          </p:nvPr>
        </p:nvGraphicFramePr>
        <p:xfrm>
          <a:off x="0" y="2071678"/>
          <a:ext cx="9143998" cy="338787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71536"/>
                <a:gridCol w="4214842"/>
                <a:gridCol w="1350550"/>
                <a:gridCol w="1253535"/>
                <a:gridCol w="1253535"/>
              </a:tblGrid>
              <a:tr h="10241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на 2019 г.,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План на 2020 г.,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Рост, тыс.р.</a:t>
                      </a:r>
                    </a:p>
                  </a:txBody>
                  <a:tcPr horzOverflow="overflow"/>
                </a:tc>
              </a:tr>
              <a:tr h="4441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1304,1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1320,2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+16,1</a:t>
                      </a:r>
                    </a:p>
                  </a:txBody>
                  <a:tcPr horzOverflow="overflow"/>
                </a:tc>
              </a:tr>
              <a:tr h="2089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102,6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97,7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-4,9</a:t>
                      </a:r>
                    </a:p>
                  </a:txBody>
                  <a:tcPr horzOverflow="overflow"/>
                </a:tc>
              </a:tr>
              <a:tr h="415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265,6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296,9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+31,3</a:t>
                      </a:r>
                    </a:p>
                  </a:txBody>
                  <a:tcPr horzOverflow="overflow"/>
                </a:tc>
              </a:tr>
              <a:tr h="4397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ЖКХ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174,0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159,4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-14,6</a:t>
                      </a:r>
                    </a:p>
                  </a:txBody>
                  <a:tcPr horzOverflow="overflow"/>
                </a:tc>
              </a:tr>
              <a:tr h="625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glow rad="228600">
                            <a:schemeClr val="accent6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1846,3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1874,2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glow rad="228600">
                              <a:schemeClr val="accent6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+27,9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500042"/>
            <a:ext cx="8286808" cy="523220"/>
          </a:xfrm>
          <a:prstGeom prst="rect">
            <a:avLst/>
          </a:prstGeom>
          <a:noFill/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Расходы бюджета в разрезе отраслей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AutoShape 2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s://globalsib.com/wp-content/uploads/2016/11/45315_144854579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716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19042</TotalTime>
  <Words>323</Words>
  <Application>Microsoft Office PowerPoint</Application>
  <PresentationFormat>Экран (4:3)</PresentationFormat>
  <Paragraphs>108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Бюджет  Черноозерского сельского поселения Звениговского муниципального района Республики Марий Эл на 2020 год</vt:lpstr>
      <vt:lpstr>Основные задачи бюджетной политики  Черноозерского сельского поселения </vt:lpstr>
      <vt:lpstr>Презентация PowerPoint</vt:lpstr>
      <vt:lpstr>Презентация PowerPoint</vt:lpstr>
      <vt:lpstr>Показатели бюджета   Черноозерского сельского поселения  на 2020 год </vt:lpstr>
      <vt:lpstr>Структура доходной части бюджета  Черноозерского сельского поселения</vt:lpstr>
      <vt:lpstr>Структура  налоговых и неналоговых доходов бюджета  Черноозерского сельского поселения на 2020 год всего – 19,0 тыс.р.</vt:lpstr>
      <vt:lpstr>Структура безвозмездных поступлений  Черноозерского сельского поселения всего – 1855,2 тыс.р.</vt:lpstr>
      <vt:lpstr>Презентация PowerPoint</vt:lpstr>
      <vt:lpstr>Структура расходов бюджета   Черноозерского сельского поселения на 2020 год (в разрезе отраслей)</vt:lpstr>
      <vt:lpstr>Жилищно-коммунальное хозяйство (всего – 159,4 тыс.р.) </vt:lpstr>
      <vt:lpstr>Расходы по разделу«ЖКХ» всего – 159,4 тыс.р.</vt:lpstr>
      <vt:lpstr>Презентация PowerPoint</vt:lpstr>
      <vt:lpstr>Спасибо за внимание!</vt:lpstr>
    </vt:vector>
  </TitlesOfParts>
  <Company>nica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Будьжет  </dc:title>
  <dc:creator>Andrei</dc:creator>
  <cp:lastModifiedBy>Пользователь</cp:lastModifiedBy>
  <cp:revision>1520</cp:revision>
  <dcterms:created xsi:type="dcterms:W3CDTF">2006-11-28T05:15:39Z</dcterms:created>
  <dcterms:modified xsi:type="dcterms:W3CDTF">2019-12-18T13:14:38Z</dcterms:modified>
</cp:coreProperties>
</file>