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3" r:id="rId1"/>
  </p:sldMasterIdLst>
  <p:notesMasterIdLst>
    <p:notesMasterId r:id="rId21"/>
  </p:notesMasterIdLst>
  <p:sldIdLst>
    <p:sldId id="306" r:id="rId2"/>
    <p:sldId id="307" r:id="rId3"/>
    <p:sldId id="310" r:id="rId4"/>
    <p:sldId id="297" r:id="rId5"/>
    <p:sldId id="323" r:id="rId6"/>
    <p:sldId id="324" r:id="rId7"/>
    <p:sldId id="327" r:id="rId8"/>
    <p:sldId id="336" r:id="rId9"/>
    <p:sldId id="329" r:id="rId10"/>
    <p:sldId id="330" r:id="rId11"/>
    <p:sldId id="331" r:id="rId12"/>
    <p:sldId id="313" r:id="rId13"/>
    <p:sldId id="337" r:id="rId14"/>
    <p:sldId id="314" r:id="rId15"/>
    <p:sldId id="338" r:id="rId16"/>
    <p:sldId id="339" r:id="rId17"/>
    <p:sldId id="335" r:id="rId18"/>
    <p:sldId id="30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otX val="20"/>
      <c:hPercent val="44"/>
      <c:depthPercent val="100"/>
      <c:rAngAx val="1"/>
    </c:view3D>
    <c:plotArea>
      <c:layout>
        <c:manualLayout>
          <c:layoutTarget val="inner"/>
          <c:xMode val="edge"/>
          <c:yMode val="edge"/>
          <c:x val="7.963877463826953E-2"/>
          <c:y val="2.7589158231113582E-2"/>
          <c:w val="0.94705174488567989"/>
          <c:h val="0.8080105733189828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-5.7813717374228498E-3"/>
                  <c:y val="0.31658925794047504"/>
                </c:manualLayout>
              </c:layout>
              <c:showVal val="1"/>
            </c:dLbl>
            <c:dLbl>
              <c:idx val="1"/>
              <c:layout>
                <c:manualLayout>
                  <c:x val="-1.1562743474845684E-2"/>
                  <c:y val="0.28249503016226984"/>
                </c:manualLayout>
              </c:layout>
              <c:showVal val="1"/>
            </c:dLbl>
            <c:dLbl>
              <c:idx val="2"/>
              <c:layout>
                <c:manualLayout>
                  <c:x val="7.2267146717785533E-3"/>
                  <c:y val="1.2176509920787495E-2"/>
                </c:manualLayout>
              </c:layout>
              <c:showVal val="1"/>
            </c:dLbl>
            <c:dLbl>
              <c:idx val="3"/>
              <c:layout>
                <c:manualLayout>
                  <c:x val="8.6720576061342751E-3"/>
                  <c:y val="1.4611811904944979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352.8</c:v>
                </c:pt>
                <c:pt idx="1">
                  <c:v>276.5</c:v>
                </c:pt>
                <c:pt idx="2">
                  <c:v>41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0"/>
                  <c:y val="0.13637691111281988"/>
                </c:manualLayout>
              </c:layout>
              <c:showVal val="1"/>
            </c:dLbl>
            <c:dLbl>
              <c:idx val="1"/>
              <c:layout>
                <c:manualLayout>
                  <c:x val="2.8906858687114236E-3"/>
                  <c:y val="0.12907100516034742"/>
                </c:manualLayout>
              </c:layout>
              <c:showVal val="1"/>
            </c:dLbl>
            <c:dLbl>
              <c:idx val="2"/>
              <c:layout>
                <c:manualLayout>
                  <c:x val="1.4453429343557126E-2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8.6720576061341658E-3"/>
                  <c:y val="-9.7412079366299975E-3"/>
                </c:manualLayout>
              </c:layout>
              <c:showVal val="1"/>
            </c:dLbl>
            <c:txPr>
              <a:bodyPr/>
              <a:lstStyle/>
              <a:p>
                <a:pPr>
                  <a:defRPr b="1" i="0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343.5</c:v>
                </c:pt>
                <c:pt idx="1">
                  <c:v>298.3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1.4453429343556851E-3"/>
                  <c:y val="0.1558593269860799"/>
                </c:manualLayout>
              </c:layout>
              <c:showVal val="1"/>
            </c:dLbl>
            <c:dLbl>
              <c:idx val="1"/>
              <c:layout>
                <c:manualLayout>
                  <c:x val="1.1562743474845684E-2"/>
                  <c:y val="0.13881221309697744"/>
                </c:manualLayout>
              </c:layout>
              <c:showVal val="1"/>
            </c:dLbl>
            <c:dLbl>
              <c:idx val="2"/>
              <c:layout>
                <c:manualLayout>
                  <c:x val="7.2267146717785533E-3"/>
                  <c:y val="-1.2176509920787495E-2"/>
                </c:manualLayout>
              </c:layout>
              <c:showVal val="1"/>
            </c:dLbl>
            <c:dLbl>
              <c:idx val="3"/>
              <c:layout>
                <c:manualLayout>
                  <c:x val="7.2267146717785533E-3"/>
                  <c:y val="-8.9293374561092757E-17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324</c:v>
                </c:pt>
                <c:pt idx="1">
                  <c:v>272</c:v>
                </c:pt>
                <c:pt idx="2">
                  <c:v>25</c:v>
                </c:pt>
                <c:pt idx="3">
                  <c:v>27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8.6720576061342976E-3"/>
                  <c:y val="0.19969457094485288"/>
                </c:manualLayout>
              </c:layout>
              <c:showVal val="1"/>
            </c:dLbl>
            <c:dLbl>
              <c:idx val="1"/>
              <c:layout>
                <c:manualLayout>
                  <c:x val="1.3008086409201397E-2"/>
                  <c:y val="0.18995355476428491"/>
                </c:manualLayout>
              </c:layout>
              <c:showVal val="1"/>
            </c:dLbl>
            <c:dLbl>
              <c:idx val="2"/>
              <c:layout>
                <c:manualLayout>
                  <c:x val="1.3008086409201397E-2"/>
                  <c:y val="-1.2176509920787495E-2"/>
                </c:manualLayout>
              </c:layout>
              <c:showVal val="1"/>
            </c:dLbl>
            <c:dLbl>
              <c:idx val="3"/>
              <c:layout>
                <c:manualLayout>
                  <c:x val="7.2267146717785533E-3"/>
                  <c:y val="4.8706039683149112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318</c:v>
                </c:pt>
                <c:pt idx="1">
                  <c:v>272</c:v>
                </c:pt>
                <c:pt idx="2">
                  <c:v>25</c:v>
                </c:pt>
                <c:pt idx="3">
                  <c:v>21</c:v>
                </c:pt>
              </c:numCache>
            </c:numRef>
          </c:val>
        </c:ser>
        <c:dLbls>
          <c:showVal val="1"/>
        </c:dLbls>
        <c:gapDepth val="0"/>
        <c:shape val="cylinder"/>
        <c:axId val="134861952"/>
        <c:axId val="134863488"/>
        <c:axId val="0"/>
      </c:bar3DChart>
      <c:catAx>
        <c:axId val="134861952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>
                <a:solidFill>
                  <a:schemeClr val="bg1">
                    <a:lumMod val="85000"/>
                    <a:lumOff val="15000"/>
                  </a:schemeClr>
                </a:solidFill>
              </a:defRPr>
            </a:pPr>
            <a:endParaRPr lang="ru-RU"/>
          </a:p>
        </c:txPr>
        <c:crossAx val="134863488"/>
        <c:crosses val="autoZero"/>
        <c:auto val="1"/>
        <c:lblAlgn val="ctr"/>
        <c:lblOffset val="100"/>
        <c:tickLblSkip val="1"/>
        <c:tickMarkSkip val="1"/>
      </c:catAx>
      <c:valAx>
        <c:axId val="134863488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3486195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b="1">
              <a:solidFill>
                <a:srgbClr val="FFFF0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otX val="20"/>
      <c:hPercent val="44"/>
      <c:depthPercent val="100"/>
      <c:rAngAx val="1"/>
    </c:view3D>
    <c:plotArea>
      <c:layout>
        <c:manualLayout>
          <c:layoutTarget val="inner"/>
          <c:xMode val="edge"/>
          <c:yMode val="edge"/>
          <c:x val="8.3392757903675993E-2"/>
          <c:y val="2.7405127863885222E-2"/>
          <c:w val="0.94705174488567989"/>
          <c:h val="0.8080105733189828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1.1005263913779215E-2"/>
                  <c:y val="0.15041103649523835"/>
                </c:manualLayout>
              </c:layout>
              <c:showVal val="1"/>
            </c:dLbl>
            <c:dLbl>
              <c:idx val="1"/>
              <c:layout>
                <c:manualLayout>
                  <c:x val="-7.3664820446215301E-3"/>
                  <c:y val="0.10301169793514059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2.6533993911388592E-2"/>
                </c:manualLayout>
              </c:layout>
              <c:showVal val="1"/>
            </c:dLbl>
            <c:spPr>
              <a:solidFill>
                <a:schemeClr val="bg1"/>
              </a:solidFill>
            </c:sp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17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5.7330075119920573E-3"/>
                  <c:y val="9.6966913781025205E-2"/>
                </c:manualLayout>
              </c:layout>
              <c:showVal val="1"/>
            </c:dLbl>
            <c:dLbl>
              <c:idx val="1"/>
              <c:layout>
                <c:manualLayout>
                  <c:x val="-4.0605193978032724E-3"/>
                  <c:y val="-1.107309312621038E-2"/>
                </c:manualLayout>
              </c:layout>
              <c:showVal val="1"/>
            </c:dLbl>
            <c:dLbl>
              <c:idx val="2"/>
              <c:layout>
                <c:manualLayout>
                  <c:x val="6.3441712926249104E-3"/>
                  <c:y val="-2.3643169766735191E-2"/>
                </c:manualLayout>
              </c:layout>
              <c:showVal val="1"/>
            </c:dLbl>
            <c:dLbl>
              <c:idx val="3"/>
              <c:layout>
                <c:manualLayout>
                  <c:x val="5.3998250218722805E-3"/>
                  <c:y val="-2.5085070700558092E-2"/>
                </c:manualLayout>
              </c:layout>
              <c:showVal val="1"/>
            </c:dLbl>
            <c:spPr>
              <a:solidFill>
                <a:schemeClr val="bg1"/>
              </a:solidFill>
            </c:sp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39</c:v>
                </c:pt>
                <c:pt idx="1">
                  <c:v>34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-1.5329290735209822E-3"/>
                  <c:y val="-1.8573795737972056E-2"/>
                </c:manualLayout>
              </c:layout>
              <c:showVal val="1"/>
            </c:dLbl>
            <c:dLbl>
              <c:idx val="2"/>
              <c:layout>
                <c:manualLayout>
                  <c:x val="1.1209219537213023E-2"/>
                  <c:y val="-1.888154828152698E-2"/>
                </c:manualLayout>
              </c:layout>
              <c:showVal val="1"/>
            </c:dLbl>
            <c:dLbl>
              <c:idx val="3"/>
              <c:layout>
                <c:manualLayout>
                  <c:x val="1.59139590309832E-2"/>
                  <c:y val="-1.3343882859311543E-2"/>
                </c:manualLayout>
              </c:layout>
              <c:showVal val="1"/>
            </c:dLbl>
            <c:spPr>
              <a:solidFill>
                <a:schemeClr val="bg1"/>
              </a:solidFill>
            </c:sp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39</c:v>
                </c:pt>
                <c:pt idx="1">
                  <c:v>34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2"/>
              <c:layout>
                <c:manualLayout>
                  <c:x val="1.9923371647509687E-2"/>
                  <c:y val="-2.6533993911388612E-3"/>
                </c:manualLayout>
              </c:layout>
              <c:showVal val="1"/>
            </c:dLbl>
            <c:dLbl>
              <c:idx val="3"/>
              <c:layout>
                <c:manualLayout>
                  <c:x val="1.2260536398467454E-2"/>
                  <c:y val="-1.8573795737971906E-2"/>
                </c:manualLayout>
              </c:layout>
              <c:showVal val="1"/>
            </c:dLbl>
            <c:spPr>
              <a:solidFill>
                <a:schemeClr val="bg1"/>
              </a:solidFill>
            </c:sp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39</c:v>
                </c:pt>
                <c:pt idx="1">
                  <c:v>34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dLbls>
          <c:showVal val="1"/>
        </c:dLbls>
        <c:gapDepth val="0"/>
        <c:shape val="cylinder"/>
        <c:axId val="135862528"/>
        <c:axId val="135884800"/>
        <c:axId val="0"/>
      </c:bar3DChart>
      <c:catAx>
        <c:axId val="135862528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>
                <a:solidFill>
                  <a:srgbClr val="FFFF00"/>
                </a:solidFill>
              </a:defRPr>
            </a:pPr>
            <a:endParaRPr lang="ru-RU"/>
          </a:p>
        </c:txPr>
        <c:crossAx val="135884800"/>
        <c:crosses val="autoZero"/>
        <c:auto val="1"/>
        <c:lblAlgn val="ctr"/>
        <c:lblOffset val="100"/>
        <c:tickLblSkip val="1"/>
        <c:tickMarkSkip val="1"/>
      </c:catAx>
      <c:valAx>
        <c:axId val="13588480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35862528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>
              <a:solidFill>
                <a:srgbClr val="FFFF00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otX val="20"/>
      <c:hPercent val="44"/>
      <c:depthPercent val="100"/>
      <c:rAngAx val="1"/>
    </c:view3D>
    <c:plotArea>
      <c:layout>
        <c:manualLayout>
          <c:layoutTarget val="inner"/>
          <c:xMode val="edge"/>
          <c:yMode val="edge"/>
          <c:x val="8.3392757903675993E-2"/>
          <c:y val="2.7405127863885239E-2"/>
          <c:w val="0.94705174488567989"/>
          <c:h val="0.8080105733189828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1.809877213624159E-3"/>
                  <c:y val="0.20566596020136169"/>
                </c:manualLayout>
              </c:layout>
              <c:showVal val="1"/>
            </c:dLbl>
            <c:dLbl>
              <c:idx val="1"/>
              <c:layout>
                <c:manualLayout>
                  <c:x val="-4.3013244034150935E-3"/>
                  <c:y val="0.1414496259466724"/>
                </c:manualLayout>
              </c:layout>
              <c:showVal val="1"/>
            </c:dLbl>
            <c:spPr>
              <a:noFill/>
            </c:spPr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32.800000000000004</c:v>
                </c:pt>
                <c:pt idx="1">
                  <c:v>24.8</c:v>
                </c:pt>
                <c:pt idx="2">
                  <c:v>2.1</c:v>
                </c:pt>
                <c:pt idx="3">
                  <c:v>5.9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4.2001991130419091E-3"/>
                  <c:y val="0.10790248660149833"/>
                </c:manualLayout>
              </c:layout>
              <c:showVal val="1"/>
            </c:dLbl>
            <c:dLbl>
              <c:idx val="1"/>
              <c:layout>
                <c:manualLayout>
                  <c:x val="5.1348236642833481E-3"/>
                  <c:y val="8.5022317594618063E-2"/>
                </c:manualLayout>
              </c:layout>
              <c:showVal val="1"/>
            </c:dLbl>
            <c:dLbl>
              <c:idx val="2"/>
              <c:layout>
                <c:manualLayout>
                  <c:x val="1.0941925362777943E-2"/>
                  <c:y val="-1.1631329529366999E-2"/>
                </c:manualLayout>
              </c:layout>
              <c:showVal val="1"/>
            </c:dLbl>
            <c:dLbl>
              <c:idx val="3"/>
              <c:layout>
                <c:manualLayout>
                  <c:x val="1.4595227320722952E-2"/>
                  <c:y val="-1.3073139210489094E-2"/>
                </c:manualLayout>
              </c:layout>
              <c:showVal val="1"/>
            </c:dLbl>
            <c:spPr>
              <a:noFill/>
            </c:spPr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31</c:v>
                </c:pt>
                <c:pt idx="1">
                  <c:v>24.7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7.6628352490421452E-3"/>
                  <c:y val="0.12011927939025561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0.12972882174147601"/>
                </c:manualLayout>
              </c:layout>
              <c:showVal val="1"/>
            </c:dLbl>
            <c:dLbl>
              <c:idx val="2"/>
              <c:layout>
                <c:manualLayout>
                  <c:x val="1.9923371647509607E-2"/>
                  <c:y val="2.4023855878051144E-3"/>
                </c:manualLayout>
              </c:layout>
              <c:showVal val="1"/>
            </c:dLbl>
            <c:dLbl>
              <c:idx val="3"/>
              <c:layout>
                <c:manualLayout>
                  <c:x val="1.532567049808430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31</c:v>
                </c:pt>
                <c:pt idx="1">
                  <c:v>24.7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4.5977011494252595E-3"/>
                  <c:y val="0.10810735145123017"/>
                </c:manualLayout>
              </c:layout>
              <c:showVal val="1"/>
            </c:dLbl>
            <c:dLbl>
              <c:idx val="1"/>
              <c:layout>
                <c:manualLayout>
                  <c:x val="1.379310344827593E-2"/>
                  <c:y val="0.17056937673416309"/>
                </c:manualLayout>
              </c:layout>
              <c:showVal val="1"/>
            </c:dLbl>
            <c:dLbl>
              <c:idx val="2"/>
              <c:layout>
                <c:manualLayout>
                  <c:x val="2.1455938697318024E-2"/>
                  <c:y val="2.4023855878051144E-3"/>
                </c:manualLayout>
              </c:layout>
              <c:showVal val="1"/>
            </c:dLbl>
            <c:dLbl>
              <c:idx val="3"/>
              <c:layout>
                <c:manualLayout>
                  <c:x val="2.6053639846743307E-2"/>
                  <c:y val="-1.2011927939025559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31</c:v>
                </c:pt>
                <c:pt idx="1">
                  <c:v>24.7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</c:ser>
        <c:dLbls>
          <c:showVal val="1"/>
        </c:dLbls>
        <c:gapDepth val="0"/>
        <c:shape val="cylinder"/>
        <c:axId val="135970816"/>
        <c:axId val="135972352"/>
        <c:axId val="0"/>
      </c:bar3DChart>
      <c:catAx>
        <c:axId val="135970816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>
                <a:solidFill>
                  <a:schemeClr val="bg1">
                    <a:lumMod val="85000"/>
                    <a:lumOff val="15000"/>
                  </a:schemeClr>
                </a:solidFill>
              </a:defRPr>
            </a:pPr>
            <a:endParaRPr lang="ru-RU"/>
          </a:p>
        </c:txPr>
        <c:crossAx val="135972352"/>
        <c:crosses val="autoZero"/>
        <c:auto val="1"/>
        <c:lblAlgn val="ctr"/>
        <c:lblOffset val="100"/>
        <c:tickLblSkip val="1"/>
        <c:tickMarkSkip val="1"/>
      </c:catAx>
      <c:valAx>
        <c:axId val="135972352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3597081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>
              <a:solidFill>
                <a:srgbClr val="FFFF00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5D4D4-CABE-4CCB-8C32-52AF355006E8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CEDAA-3877-4A29-8D03-042DBA8DC6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CA4B9-03C3-4757-988C-DDFA098BB36E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F03FE8-F3A9-49A4-8109-999EAC17EC63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53ACE7A-883C-4A4C-BEBF-6A6387EFBA49}" type="slidenum">
              <a:rPr lang="ru-RU" sz="1200">
                <a:latin typeface="Arial" pitchFamily="34" charset="0"/>
              </a:rPr>
              <a:pPr algn="r"/>
              <a:t>6</a:t>
            </a:fld>
            <a:endParaRPr lang="ru-RU" sz="120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	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EDAA-3877-4A29-8D03-042DBA8DC60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E70D85-F68B-40DA-B307-C4DF2EBE0F21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050B-5CA4-4B29-B3E4-BDCADDAE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791AB-E263-4910-BD27-23EB5484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93D935-8C4C-47E3-9905-D5D03FBC7C59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7" r:id="rId12"/>
    <p:sldLayoutId id="2147484258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_____Microsoft_Office_Excel_97-20032.xls"/><Relationship Id="rId4" Type="http://schemas.openxmlformats.org/officeDocument/2006/relationships/oleObject" Target="../embeddings/_____Microsoft_Office_Excel_97-20031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E56E5-5D1F-4CF8-A71F-98EEC089E0BC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38213" y="1587500"/>
            <a:ext cx="7397750" cy="2527300"/>
          </a:xfrm>
        </p:spPr>
        <p:txBody>
          <a:bodyPr anchor="b">
            <a:normAutofit fontScale="90000"/>
          </a:bodyPr>
          <a:lstStyle/>
          <a:p>
            <a:pPr algn="ctr" eaLnBrk="1" hangingPunct="1">
              <a:defRPr/>
            </a:pPr>
            <a:r>
              <a:rPr lang="ru-RU" sz="6000" dirty="0" smtClean="0">
                <a:solidFill>
                  <a:srgbClr val="FFFF00"/>
                </a:solidFill>
              </a:rPr>
              <a:t>ПРОЕКТ</a:t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бюджета 2015 года и</a:t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на плановый период 2016-2017г.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554038" y="4467225"/>
            <a:ext cx="79787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Arial" pitchFamily="34" charset="0"/>
              </a:rPr>
              <a:t>МУНИЦИПАЛЬНОГО ОБРАЗОВАНИЯ </a:t>
            </a:r>
            <a:br>
              <a:rPr lang="ru-RU" sz="2800" b="1" dirty="0">
                <a:solidFill>
                  <a:srgbClr val="FFFF00"/>
                </a:solidFill>
                <a:latin typeface="Arial" pitchFamily="34" charset="0"/>
              </a:rPr>
            </a:br>
            <a:r>
              <a:rPr lang="ru-RU" sz="2800" b="1" dirty="0">
                <a:solidFill>
                  <a:srgbClr val="FFFF00"/>
                </a:solidFill>
                <a:latin typeface="Arial" pitchFamily="34" charset="0"/>
              </a:rPr>
              <a:t>«ЗВЕНИГОВСКИЙ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Arial" pitchFamily="34" charset="0"/>
              </a:rPr>
              <a:t>МУНИЦИПАЛЬНЫЙ РАЙОН»</a:t>
            </a:r>
          </a:p>
        </p:txBody>
      </p:sp>
      <p:pic>
        <p:nvPicPr>
          <p:cNvPr id="2068" name="Picture 20" descr="логотип района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>
            <a:off x="7643813" y="333375"/>
            <a:ext cx="1071562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0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88937"/>
          </a:xfrm>
        </p:spPr>
        <p:txBody>
          <a:bodyPr>
            <a:normAutofit fontScale="90000"/>
          </a:bodyPr>
          <a:lstStyle/>
          <a:p>
            <a:r>
              <a:rPr lang="ru-RU" sz="2400" smtClean="0">
                <a:solidFill>
                  <a:srgbClr val="FFFF00"/>
                </a:solidFill>
                <a:effectLst/>
              </a:rPr>
              <a:t>Бюджетные ассигнования бюджета на исполнение публичных нормативных обязательств</a:t>
            </a:r>
          </a:p>
        </p:txBody>
      </p:sp>
      <p:graphicFrame>
        <p:nvGraphicFramePr>
          <p:cNvPr id="71722" name="Group 42"/>
          <p:cNvGraphicFramePr>
            <a:graphicFrameLocks noGrp="1"/>
          </p:cNvGraphicFramePr>
          <p:nvPr>
            <p:ph idx="1"/>
          </p:nvPr>
        </p:nvGraphicFramePr>
        <p:xfrm>
          <a:off x="476250" y="1019175"/>
          <a:ext cx="8307705" cy="5121333"/>
        </p:xfrm>
        <a:graphic>
          <a:graphicData uri="http://schemas.openxmlformats.org/drawingml/2006/table">
            <a:tbl>
              <a:tblPr/>
              <a:tblGrid>
                <a:gridCol w="4819650"/>
                <a:gridCol w="1181100"/>
                <a:gridCol w="1152525"/>
                <a:gridCol w="1154430"/>
              </a:tblGrid>
              <a:tr h="5143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обязательства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2015г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2016г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2017г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Единовременная выплата на ремонт жилых помещений, находящихся в собственности детей-сирот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495,0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396,0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396,0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Социальная поддержка по оплате жилья и коммунальных услуг детям-сиротам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346,0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311,0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311,0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91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Бесплатный проезд 1 раз в год к месту жительства и обратно к месту учебы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22,0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22,0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5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Ежемесячные выплаты на содержание детей- сирот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9723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8399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8399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Всего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13189,8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11746,7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11764,7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209550"/>
            <a:ext cx="8229600" cy="733425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/>
              </a:rPr>
              <a:t>ПЕРЕЧЕНЬ МУНИЦИПАЛЬНЫХ ПРОГРАММ</a:t>
            </a:r>
          </a:p>
        </p:txBody>
      </p:sp>
      <p:graphicFrame>
        <p:nvGraphicFramePr>
          <p:cNvPr id="73794" name="Group 66"/>
          <p:cNvGraphicFramePr>
            <a:graphicFrameLocks noGrp="1"/>
          </p:cNvGraphicFramePr>
          <p:nvPr>
            <p:ph idx="1"/>
          </p:nvPr>
        </p:nvGraphicFramePr>
        <p:xfrm>
          <a:off x="609600" y="1247775"/>
          <a:ext cx="7658100" cy="4924422"/>
        </p:xfrm>
        <a:graphic>
          <a:graphicData uri="http://schemas.openxmlformats.org/drawingml/2006/table">
            <a:tbl>
              <a:tblPr/>
              <a:tblGrid>
                <a:gridCol w="7658100"/>
              </a:tblGrid>
              <a:tr h="4573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1.«Развитие образования на 2014-2018 годы»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2.«Развитие культуры, искусства и туризма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Звениговского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 муниципального района на 2014-2018 годы»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42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3.«Управление муниципальными финансами и муниципальным долгом муниципального образования «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Звениговский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 муниципальный район» на 2014-2018 годы»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4.«Обеспечение безопасности жизнедеятельности населения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Звениговского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 муниципального района на 2014-2018 годы»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5.«Развитие экономики на территории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Звениговского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 муниципального района на 2014-2018г.»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42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6.«Развитие муниципальной службы и информационно-телекоммуникационных технологий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Звениговском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 муниципальном районе на 2014-2018 годы»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7.«Национальная безопасность по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Звениговскому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 муниципальному району на 2014-2018 годы»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114300"/>
            <a:ext cx="8229600" cy="81915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+mn-lt"/>
              </a:rPr>
              <a:t>1.Муниципальная  программа «Развитие образования  на 2014-2018 годы» </a:t>
            </a:r>
            <a:r>
              <a:rPr lang="ru-RU" sz="1600" dirty="0" smtClean="0">
                <a:solidFill>
                  <a:srgbClr val="FFFF00"/>
                </a:solidFill>
                <a:latin typeface="+mn-lt"/>
              </a:rPr>
              <a:t>млн.руб.</a:t>
            </a:r>
            <a:endParaRPr lang="ru-RU" sz="1600" dirty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295275" y="1009650"/>
          <a:ext cx="8734425" cy="5706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4506"/>
                <a:gridCol w="1619919"/>
              </a:tblGrid>
              <a:tr h="51435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1.Подпрограмма «Развитие дошкольного образования на 2014-2018 годы»</a:t>
                      </a:r>
                      <a:endParaRPr lang="ru-RU" sz="18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110,9</a:t>
                      </a:r>
                      <a:endParaRPr lang="ru-RU" sz="18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62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2.Подпрограмма «Развитие общего образования на 2014-2018 годы»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204,1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143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3.Подпрограмма «Развитие дополнительного образования на 2014-2018 годы»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8,6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4.Подпрограмма «Организация отдыха, оздоровления и занятости детей и подростков»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0,8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406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5.Подпрограмма «Развитие физической культуры и спорта»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11,4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6.Подпрограмма «Патриотическое воспитание населения </a:t>
                      </a:r>
                      <a:r>
                        <a:rPr lang="ru-RU" sz="18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Звениговского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муниципального района на 2014-2018 годы»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0,05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7.Подпрограмма «Профилактика безнадзорности и правонарушений несовершеннолетних на 2014-2018 годы»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0,3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575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8.Подпрограмма «Жилье для молодой семьи на 2014-2018 годы»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47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9.Подпрограмма «Опека и попечительство»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14,9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2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10.Обеспечение реализации</a:t>
                      </a:r>
                      <a:r>
                        <a:rPr lang="ru-RU" sz="18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МП «Развитие образования»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8,9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2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Всего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359,9</a:t>
                      </a:r>
                      <a:endParaRPr lang="ru-RU" sz="18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785786" y="214290"/>
            <a:ext cx="8201028" cy="785818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Расходы по отрасли «Образование» </a:t>
            </a:r>
            <a:r>
              <a:rPr lang="ru-RU" sz="20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FFFF00"/>
                </a:solidFill>
                <a:effectLst/>
                <a:latin typeface="Arial Black" pitchFamily="34" charset="0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                                                                                   </a:t>
            </a:r>
            <a:r>
              <a:rPr lang="ru-RU" sz="18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млн.руб.</a:t>
            </a: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</p:nvPr>
        </p:nvGraphicFramePr>
        <p:xfrm>
          <a:off x="142844" y="1357298"/>
          <a:ext cx="8786842" cy="5214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008047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+mn-lt"/>
              </a:rPr>
              <a:t>2.Муниципальная программа</a:t>
            </a:r>
            <a:br>
              <a:rPr lang="ru-RU" sz="2400" b="1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FFFF00"/>
                </a:solidFill>
                <a:latin typeface="+mn-lt"/>
              </a:rPr>
              <a:t>«Развитие культуры, искусства и туризма </a:t>
            </a:r>
            <a:r>
              <a:rPr lang="ru-RU" sz="2400" b="1" dirty="0" err="1" smtClean="0">
                <a:solidFill>
                  <a:srgbClr val="FFFF00"/>
                </a:solidFill>
                <a:latin typeface="+mn-lt"/>
              </a:rPr>
              <a:t>Звениговского</a:t>
            </a:r>
            <a:r>
              <a:rPr lang="ru-RU" sz="2400" b="1" dirty="0" smtClean="0">
                <a:solidFill>
                  <a:srgbClr val="FFFF00"/>
                </a:solidFill>
                <a:latin typeface="+mn-lt"/>
              </a:rPr>
              <a:t> муниципального района на  2014-2018 годы»             </a:t>
            </a:r>
            <a:r>
              <a:rPr lang="ru-RU" sz="2000" dirty="0" smtClean="0">
                <a:solidFill>
                  <a:srgbClr val="FFFF00"/>
                </a:solidFill>
                <a:latin typeface="+mn-lt"/>
              </a:rPr>
              <a:t>млн.руб.</a:t>
            </a:r>
            <a:endParaRPr lang="ru-RU" sz="2000" dirty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500034" y="1571612"/>
          <a:ext cx="8229600" cy="508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0425"/>
                <a:gridCol w="1019175"/>
              </a:tblGrid>
              <a:tr h="57756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1.Подпрограмма «</a:t>
                      </a:r>
                      <a:r>
                        <a:rPr lang="ru-RU" sz="1600" b="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Культурно-досуговая</a:t>
                      </a: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деятельность и народное творчество – средство организации досуга населения»</a:t>
                      </a:r>
                      <a:endParaRPr lang="ru-RU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15,4</a:t>
                      </a:r>
                      <a:endParaRPr lang="ru-RU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8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2.Подпрограмма «Библиотека время: новые реалии на 2014-2018 годы»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9,2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756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3.Подпрограмма «Музейное дело в сохранении культурного наследия в </a:t>
                      </a:r>
                      <a:r>
                        <a:rPr lang="ru-RU" sz="16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Звениговском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районе»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1,4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756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4.Подпрограмма «Туризм как фактор приобщения к историко-культурному наследию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Звениговского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района»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0,0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756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5.Подпрограмма «Сохранение и развитие художественного образования в детских школах искусств </a:t>
                      </a:r>
                      <a:r>
                        <a:rPr lang="ru-RU" sz="16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Звениговского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района»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12,2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756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6.Подпрограмма «</a:t>
                      </a:r>
                      <a:r>
                        <a:rPr lang="ru-RU" sz="16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Строительство,реконструкция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и капитальный ремонт в учреждениях культуры и искусства </a:t>
                      </a:r>
                      <a:r>
                        <a:rPr lang="ru-RU" sz="1600" baseline="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Звениговского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района»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0,0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207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7.Подпрограмма «Развитие средств массовой </a:t>
                      </a:r>
                      <a:r>
                        <a:rPr lang="ru-RU" sz="16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информациии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в муниципальном образовании «</a:t>
                      </a:r>
                      <a:r>
                        <a:rPr lang="ru-RU" sz="16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Звениговский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муниципальный район» на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2014-2018 годы»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0,9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382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8.Подпрограмма «Обеспечение реализации МП «Развитие культуры, </a:t>
                      </a:r>
                      <a:r>
                        <a:rPr lang="ru-RU" sz="1600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исскуства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и туризма»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14,1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8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Всего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53,1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E2058-357B-4644-BCF5-2742096A3F5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</p:nvPr>
        </p:nvGraphicFramePr>
        <p:xfrm>
          <a:off x="857250" y="1285875"/>
          <a:ext cx="8286750" cy="478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285728"/>
            <a:ext cx="750099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расходы по отрасли«Культура» </a:t>
            </a:r>
            <a:br>
              <a:rPr lang="ru-RU" sz="3200" dirty="0" smtClean="0">
                <a:solidFill>
                  <a:srgbClr val="FFFF00"/>
                </a:solidFill>
                <a:effectLst/>
                <a:latin typeface="Arial Black" pitchFamily="34" charset="0"/>
              </a:rPr>
            </a:br>
            <a:r>
              <a:rPr lang="ru-RU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                                                                                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млн.руб.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</p:nvPr>
        </p:nvGraphicFramePr>
        <p:xfrm>
          <a:off x="500034" y="1285860"/>
          <a:ext cx="8286750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285728"/>
            <a:ext cx="750099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расходы по отрасли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«Общегосударственные вопросы» </a:t>
            </a:r>
            <a:r>
              <a:rPr lang="ru-RU" sz="32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FFFF00"/>
                </a:solidFill>
                <a:effectLst/>
                <a:latin typeface="Arial Black" pitchFamily="34" charset="0"/>
              </a:rPr>
            </a:br>
            <a:r>
              <a:rPr lang="ru-RU" dirty="0" smtClean="0">
                <a:effectLst/>
                <a:latin typeface="Arial Black" pitchFamily="34" charset="0"/>
              </a:rPr>
              <a:t>                                                                                </a:t>
            </a:r>
            <a:r>
              <a:rPr lang="ru-RU" sz="16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млн.руб.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6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5B93451-520C-49D4-A221-5F85E79B9151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17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4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285750"/>
            <a:ext cx="8156575" cy="108108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000" dirty="0" smtClean="0">
                <a:solidFill>
                  <a:srgbClr val="FFFF00"/>
                </a:solidFill>
              </a:rPr>
              <a:t>Структура </a:t>
            </a:r>
            <a:r>
              <a:rPr lang="ru-RU" sz="3000" dirty="0" smtClean="0">
                <a:solidFill>
                  <a:srgbClr val="FFFF00"/>
                </a:solidFill>
              </a:rPr>
              <a:t>расходов в бюджете </a:t>
            </a:r>
            <a:r>
              <a:rPr lang="ru-RU" sz="3000" dirty="0" smtClean="0">
                <a:solidFill>
                  <a:srgbClr val="FFFF00"/>
                </a:solidFill>
              </a:rPr>
              <a:t>МО</a:t>
            </a:r>
            <a:br>
              <a:rPr lang="ru-RU" sz="3000" dirty="0" smtClean="0">
                <a:solidFill>
                  <a:srgbClr val="FFFF00"/>
                </a:solidFill>
              </a:rPr>
            </a:br>
            <a:r>
              <a:rPr lang="ru-RU" sz="3000" dirty="0" smtClean="0">
                <a:solidFill>
                  <a:srgbClr val="FFFF00"/>
                </a:solidFill>
              </a:rPr>
              <a:t>«</a:t>
            </a:r>
            <a:r>
              <a:rPr lang="ru-RU" sz="3000" dirty="0" err="1" smtClean="0">
                <a:solidFill>
                  <a:srgbClr val="FFFF00"/>
                </a:solidFill>
              </a:rPr>
              <a:t>Звениговский</a:t>
            </a:r>
            <a:r>
              <a:rPr lang="ru-RU" sz="3000" dirty="0" smtClean="0">
                <a:solidFill>
                  <a:srgbClr val="FFFF00"/>
                </a:solidFill>
              </a:rPr>
              <a:t> </a:t>
            </a:r>
            <a:r>
              <a:rPr lang="ru-RU" sz="3000" dirty="0" smtClean="0">
                <a:solidFill>
                  <a:srgbClr val="FFFF00"/>
                </a:solidFill>
              </a:rPr>
              <a:t>муниципальный </a:t>
            </a:r>
            <a:r>
              <a:rPr lang="ru-RU" sz="3000" smtClean="0">
                <a:solidFill>
                  <a:srgbClr val="FFFF00"/>
                </a:solidFill>
              </a:rPr>
              <a:t>район» </a:t>
            </a:r>
            <a:r>
              <a:rPr lang="ru-RU" sz="3000" dirty="0" smtClean="0">
                <a:solidFill>
                  <a:srgbClr val="FFFF00"/>
                </a:solidFill>
              </a:rPr>
              <a:t>на 2015г.</a:t>
            </a:r>
          </a:p>
        </p:txBody>
      </p:sp>
      <p:graphicFrame>
        <p:nvGraphicFramePr>
          <p:cNvPr id="14340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57200" y="2752725"/>
          <a:ext cx="4035425" cy="2225675"/>
        </p:xfrm>
        <a:graphic>
          <a:graphicData uri="http://schemas.openxmlformats.org/presentationml/2006/ole">
            <p:oleObj spid="_x0000_s123906" r:id="rId4" imgW="4035902" imgH="2225233" progId="Excel.Sheet.8">
              <p:embed/>
            </p:oleObj>
          </a:graphicData>
        </a:graphic>
      </p:graphicFrame>
      <p:graphicFrame>
        <p:nvGraphicFramePr>
          <p:cNvPr id="14341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857250" y="1628775"/>
          <a:ext cx="7934325" cy="4543425"/>
        </p:xfrm>
        <a:graphic>
          <a:graphicData uri="http://schemas.openxmlformats.org/presentationml/2006/ole">
            <p:oleObj spid="_x0000_s123907" r:id="rId5" imgW="7931583" imgH="4548010" progId="Excel.Sheet.8">
              <p:embed/>
            </p:oleObj>
          </a:graphicData>
        </a:graphic>
      </p:graphicFrame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5840413" y="3654425"/>
            <a:ext cx="625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8%</a:t>
            </a: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 flipH="1">
            <a:off x="4657725" y="3810000"/>
            <a:ext cx="638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6%</a:t>
            </a:r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2924175" y="5173663"/>
            <a:ext cx="1743075" cy="846137"/>
          </a:xfrm>
          <a:prstGeom prst="wedgeRectCallout">
            <a:avLst>
              <a:gd name="adj1" fmla="val 4829"/>
              <a:gd name="adj2" fmla="val -13280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Общегосударс вопросы</a:t>
            </a:r>
          </a:p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 31,2 млн. руб.</a:t>
            </a: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636838" y="4038600"/>
            <a:ext cx="630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3%</a:t>
            </a:r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>
            <a:off x="1438275" y="5076825"/>
            <a:ext cx="1123950" cy="838200"/>
          </a:xfrm>
          <a:prstGeom prst="wedgeRectCallout">
            <a:avLst>
              <a:gd name="adj1" fmla="val 78000"/>
              <a:gd name="adj2" fmla="val -13141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Прочие</a:t>
            </a:r>
          </a:p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18,5млн.руб.</a:t>
            </a:r>
          </a:p>
        </p:txBody>
      </p:sp>
      <p:sp>
        <p:nvSpPr>
          <p:cNvPr id="14347" name="AutoShape 10"/>
          <p:cNvSpPr>
            <a:spLocks noChangeArrowheads="1"/>
          </p:cNvSpPr>
          <p:nvPr/>
        </p:nvSpPr>
        <p:spPr bwMode="auto">
          <a:xfrm>
            <a:off x="5200650" y="5356225"/>
            <a:ext cx="1619250" cy="539750"/>
          </a:xfrm>
          <a:prstGeom prst="wedgeRectCallout">
            <a:avLst>
              <a:gd name="adj1" fmla="val -52681"/>
              <a:gd name="adj2" fmla="val -24251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Культура 39,2 млн.руб.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095625" y="2457450"/>
            <a:ext cx="100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52%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 rot="10800000" flipV="1">
            <a:off x="6743700" y="3046413"/>
            <a:ext cx="1028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22%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994025" y="1571625"/>
            <a:ext cx="1700213" cy="533400"/>
          </a:xfrm>
          <a:prstGeom prst="wedgeRectCallout">
            <a:avLst>
              <a:gd name="adj1" fmla="val 24597"/>
              <a:gd name="adj2" fmla="val 13574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Образование </a:t>
            </a:r>
          </a:p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344,5 млн.руб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6951663" y="4638675"/>
            <a:ext cx="1825625" cy="928688"/>
          </a:xfrm>
          <a:prstGeom prst="wedgeRectCallout">
            <a:avLst>
              <a:gd name="adj1" fmla="val -75560"/>
              <a:gd name="adj2" fmla="val -9855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Межбюджетные трансферты 56,1 млн.руб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 flipH="1">
            <a:off x="2143125" y="3962400"/>
            <a:ext cx="542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pitchFamily="34" charset="0"/>
              </a:rPr>
              <a:t>3%</a:t>
            </a:r>
          </a:p>
        </p:txBody>
      </p:sp>
      <p:sp>
        <p:nvSpPr>
          <p:cNvPr id="14353" name="Text Box 18"/>
          <p:cNvSpPr txBox="1">
            <a:spLocks noChangeArrowheads="1"/>
          </p:cNvSpPr>
          <p:nvPr/>
        </p:nvSpPr>
        <p:spPr bwMode="auto">
          <a:xfrm>
            <a:off x="1619250" y="364490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pitchFamily="34" charset="0"/>
              </a:rPr>
              <a:t> </a:t>
            </a:r>
          </a:p>
        </p:txBody>
      </p:sp>
      <p:sp>
        <p:nvSpPr>
          <p:cNvPr id="14354" name="AutoShape 19"/>
          <p:cNvSpPr>
            <a:spLocks noChangeArrowheads="1"/>
          </p:cNvSpPr>
          <p:nvPr/>
        </p:nvSpPr>
        <p:spPr bwMode="auto">
          <a:xfrm rot="10800000" flipV="1">
            <a:off x="228600" y="4524375"/>
            <a:ext cx="1285875" cy="752475"/>
          </a:xfrm>
          <a:prstGeom prst="wedgeRectCallout">
            <a:avLst>
              <a:gd name="adj1" fmla="val -119597"/>
              <a:gd name="adj2" fmla="val -8180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400" b="1">
                <a:solidFill>
                  <a:srgbClr val="000000"/>
                </a:solidFill>
                <a:latin typeface="Arial" pitchFamily="34" charset="0"/>
              </a:rPr>
              <a:t>Социальная политика 16,7млн.руб</a:t>
            </a:r>
          </a:p>
        </p:txBody>
      </p:sp>
      <p:sp>
        <p:nvSpPr>
          <p:cNvPr id="14355" name="Rectangle 20"/>
          <p:cNvSpPr>
            <a:spLocks noChangeArrowheads="1"/>
          </p:cNvSpPr>
          <p:nvPr/>
        </p:nvSpPr>
        <p:spPr bwMode="auto">
          <a:xfrm>
            <a:off x="3514725" y="4057650"/>
            <a:ext cx="647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5%</a:t>
            </a:r>
          </a:p>
        </p:txBody>
      </p:sp>
      <p:sp>
        <p:nvSpPr>
          <p:cNvPr id="14356" name="Text Box 22"/>
          <p:cNvSpPr txBox="1">
            <a:spLocks noChangeArrowheads="1"/>
          </p:cNvSpPr>
          <p:nvPr/>
        </p:nvSpPr>
        <p:spPr bwMode="auto">
          <a:xfrm>
            <a:off x="2439988" y="2603500"/>
            <a:ext cx="649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57" name="AutoShape 23"/>
          <p:cNvSpPr>
            <a:spLocks noChangeArrowheads="1"/>
          </p:cNvSpPr>
          <p:nvPr/>
        </p:nvSpPr>
        <p:spPr bwMode="auto">
          <a:xfrm rot="10800000" flipH="1" flipV="1">
            <a:off x="7210425" y="1809750"/>
            <a:ext cx="1666875" cy="704850"/>
          </a:xfrm>
          <a:prstGeom prst="wedgeRectCallout">
            <a:avLst>
              <a:gd name="adj1" fmla="val -38528"/>
              <a:gd name="adj2" fmla="val 1236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ЖКХ 145,1 млн.руб.</a:t>
            </a:r>
          </a:p>
        </p:txBody>
      </p:sp>
      <p:pic>
        <p:nvPicPr>
          <p:cNvPr id="14358" name="Object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05125" y="4248150"/>
            <a:ext cx="7493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9" name="AutoShape 23"/>
          <p:cNvSpPr>
            <a:spLocks noChangeArrowheads="1"/>
          </p:cNvSpPr>
          <p:nvPr/>
        </p:nvSpPr>
        <p:spPr bwMode="auto">
          <a:xfrm rot="10800000" flipH="1" flipV="1">
            <a:off x="228600" y="2695575"/>
            <a:ext cx="1495425" cy="581025"/>
          </a:xfrm>
          <a:prstGeom prst="wedgeRectCallout">
            <a:avLst>
              <a:gd name="adj1" fmla="val 67431"/>
              <a:gd name="adj2" fmla="val 14991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Спорт11,1 млн.руб.</a:t>
            </a:r>
          </a:p>
        </p:txBody>
      </p:sp>
      <p:sp>
        <p:nvSpPr>
          <p:cNvPr id="14360" name="Text Box 16"/>
          <p:cNvSpPr txBox="1">
            <a:spLocks noChangeArrowheads="1"/>
          </p:cNvSpPr>
          <p:nvPr/>
        </p:nvSpPr>
        <p:spPr bwMode="auto">
          <a:xfrm flipH="1">
            <a:off x="1609725" y="3886200"/>
            <a:ext cx="542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pitchFamily="34" charset="0"/>
              </a:rPr>
              <a:t>1%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89DF5-CD6B-45A5-87EB-C76B66301B25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9219" name="Rectangle 6"/>
          <p:cNvSpPr txBox="1">
            <a:spLocks noGrp="1" noChangeArrowheads="1"/>
          </p:cNvSpPr>
          <p:nvPr/>
        </p:nvSpPr>
        <p:spPr bwMode="auto">
          <a:xfrm>
            <a:off x="8861425" y="6669088"/>
            <a:ext cx="3587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7FB77E5-12DF-41D4-A83D-7C636819228C}" type="slidenum">
              <a:rPr lang="ru-RU" sz="800">
                <a:solidFill>
                  <a:schemeClr val="bg2"/>
                </a:solidFill>
              </a:rPr>
              <a:pPr algn="r"/>
              <a:t>18</a:t>
            </a:fld>
            <a:endParaRPr lang="ru-RU" sz="800">
              <a:solidFill>
                <a:schemeClr val="bg2"/>
              </a:solidFill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0731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Задачи бюджетной политики </a:t>
            </a:r>
            <a:r>
              <a:rPr lang="en-US" sz="2400" b="1" dirty="0" smtClean="0">
                <a:solidFill>
                  <a:srgbClr val="FFFF00"/>
                </a:solidFill>
              </a:rPr>
              <a:t/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ru-RU" sz="2400" b="1" dirty="0" err="1" smtClean="0">
                <a:solidFill>
                  <a:srgbClr val="FFFF00"/>
                </a:solidFill>
              </a:rPr>
              <a:t>Звениговского</a:t>
            </a:r>
            <a:r>
              <a:rPr lang="ru-RU" sz="2400" b="1" dirty="0" smtClean="0">
                <a:solidFill>
                  <a:srgbClr val="FFFF00"/>
                </a:solidFill>
              </a:rPr>
              <a:t> района на 2015 -2017 годы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61198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Сохранение и развитие налогового потенциала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Обеспечение сбалансированности бюджета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Реализация Указов Президента РФ от 7 мая 2012 г.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Повышение эффективности бюджетных расходов на основе оптимизации и результативности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Формирование бюджета в программном формате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Усиление роли финансового контроля в управлении бюджетным процессом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Повышение открытости и прозрачности бюджета в рамках ЕИС «Электронный бюджет»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3925F-5876-47C1-880B-1F9E44BAF748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2000250"/>
            <a:ext cx="7772400" cy="747713"/>
          </a:xfrm>
        </p:spPr>
        <p:txBody>
          <a:bodyPr anchor="b"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70A8B0"/>
                </a:solidFill>
              </a:rPr>
              <a:t>Спасибо за внимание!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0" y="3859213"/>
            <a:ext cx="6858000" cy="1601787"/>
          </a:xfrm>
        </p:spPr>
        <p:txBody>
          <a:bodyPr anchor="ctr"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425060, г. Звенигово, ул. Ленина, 39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тел.7-13-59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</a:t>
            </a:r>
            <a:r>
              <a:rPr lang="en-US" sz="2400" smtClean="0"/>
              <a:t>E</a:t>
            </a:r>
            <a:r>
              <a:rPr lang="ru-RU" sz="2400" smtClean="0"/>
              <a:t>-</a:t>
            </a:r>
            <a:r>
              <a:rPr lang="en-US" sz="2400" smtClean="0"/>
              <a:t>mail</a:t>
            </a:r>
            <a:r>
              <a:rPr lang="ru-RU" sz="2400" smtClean="0"/>
              <a:t>.   </a:t>
            </a:r>
            <a:r>
              <a:rPr lang="en-US" sz="2400" smtClean="0"/>
              <a:t>rfo</a:t>
            </a:r>
            <a:r>
              <a:rPr lang="ru-RU" sz="2400" smtClean="0"/>
              <a:t>-</a:t>
            </a:r>
            <a:r>
              <a:rPr lang="en-US" sz="2400" smtClean="0"/>
              <a:t>zven</a:t>
            </a:r>
            <a:r>
              <a:rPr lang="ru-RU" sz="2400" smtClean="0"/>
              <a:t>@</a:t>
            </a:r>
            <a:r>
              <a:rPr lang="en-US" sz="2400" smtClean="0"/>
              <a:t>minfin</a:t>
            </a:r>
            <a:r>
              <a:rPr lang="ru-RU" sz="2400" smtClean="0"/>
              <a:t>.</a:t>
            </a:r>
            <a:r>
              <a:rPr lang="en-US" sz="2400" smtClean="0"/>
              <a:t>mari</a:t>
            </a:r>
            <a:r>
              <a:rPr lang="ru-RU" sz="2400" smtClean="0"/>
              <a:t>.</a:t>
            </a:r>
            <a:r>
              <a:rPr lang="en-US" sz="2400" smtClean="0"/>
              <a:t>ru</a:t>
            </a:r>
            <a:endParaRPr lang="ru-RU" sz="2400" smtClean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2" grpId="0"/>
      <p:bldP spid="3686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D3452-FB4A-4937-89D7-7BEDD2D63C1F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171" name="Rectangle 6"/>
          <p:cNvSpPr txBox="1">
            <a:spLocks noGrp="1" noChangeArrowheads="1"/>
          </p:cNvSpPr>
          <p:nvPr/>
        </p:nvSpPr>
        <p:spPr bwMode="auto">
          <a:xfrm>
            <a:off x="8861425" y="6669088"/>
            <a:ext cx="3587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5E1E0AA-71CF-430C-BBDC-B3FA7EA06591}" type="slidenum">
              <a:rPr lang="ru-RU" sz="800">
                <a:solidFill>
                  <a:schemeClr val="bg2"/>
                </a:solidFill>
              </a:rPr>
              <a:pPr algn="r"/>
              <a:t>2</a:t>
            </a:fld>
            <a:endParaRPr lang="ru-RU" sz="800">
              <a:solidFill>
                <a:schemeClr val="bg2"/>
              </a:solidFill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  <a:t>Проект  бюджета муниципального образования</a:t>
            </a:r>
            <a:r>
              <a:rPr lang="en-US" sz="2400" b="1" dirty="0" smtClean="0">
                <a:solidFill>
                  <a:srgbClr val="FFFF00"/>
                </a:solidFill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rgbClr val="FFFF00"/>
                </a:solidFill>
                <a:cs typeface="Arial" pitchFamily="34" charset="0"/>
              </a:rPr>
            </a:br>
            <a: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  <a:t>«</a:t>
            </a:r>
            <a:r>
              <a:rPr lang="ru-RU" sz="2400" b="1" dirty="0" err="1" smtClean="0">
                <a:solidFill>
                  <a:srgbClr val="FFFF00"/>
                </a:solidFill>
                <a:cs typeface="Arial" pitchFamily="34" charset="0"/>
              </a:rPr>
              <a:t>Звениговский</a:t>
            </a:r>
            <a: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  <a:t> муниципальный район» </a:t>
            </a:r>
            <a:b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</a:br>
            <a: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  <a:t>на  20</a:t>
            </a:r>
            <a:r>
              <a:rPr lang="en-US" sz="2400" b="1" dirty="0" smtClean="0">
                <a:solidFill>
                  <a:srgbClr val="FFFF00"/>
                </a:solidFill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  <a:t>5 -</a:t>
            </a:r>
            <a:r>
              <a:rPr lang="en-US" sz="2400" b="1" dirty="0" smtClean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cs typeface="Arial" pitchFamily="34" charset="0"/>
              </a:rPr>
              <a:t>2017 годы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14450"/>
            <a:ext cx="9036050" cy="5543550"/>
          </a:xfrm>
        </p:spPr>
        <p:txBody>
          <a:bodyPr/>
          <a:lstStyle/>
          <a:p>
            <a:pPr algn="just" eaLnBrk="1" hangingPunct="1">
              <a:buFontTx/>
              <a:buBlip>
                <a:blip r:embed="rId2"/>
              </a:buBlip>
              <a:defRPr/>
            </a:pPr>
            <a:r>
              <a:rPr lang="ru-RU" sz="3600" dirty="0" smtClean="0"/>
              <a:t> 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Бюджетное послание Президента РФ </a:t>
            </a:r>
            <a:b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«О бюджетной политике в РФ в 20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4 -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2016 годах»</a:t>
            </a:r>
          </a:p>
          <a:p>
            <a:pPr algn="just" eaLnBrk="1" hangingPunct="1">
              <a:buFontTx/>
              <a:buBlip>
                <a:blip r:embed="rId2"/>
              </a:buBlip>
              <a:defRPr/>
            </a:pPr>
            <a:endParaRPr lang="ru-RU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Blip>
                <a:blip r:embed="rId2"/>
              </a:buBlip>
              <a:defRPr/>
            </a:pP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 Прогноз социально-экономического развития </a:t>
            </a:r>
            <a:r>
              <a:rPr lang="ru-RU" dirty="0" err="1" smtClean="0">
                <a:solidFill>
                  <a:srgbClr val="FFFF00"/>
                </a:solidFill>
                <a:cs typeface="Times New Roman" pitchFamily="18" charset="0"/>
              </a:rPr>
              <a:t>Звениговского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 района на 20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5 -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2017 годы</a:t>
            </a:r>
          </a:p>
          <a:p>
            <a:pPr algn="just" eaLnBrk="1" hangingPunct="1">
              <a:buNone/>
              <a:defRPr/>
            </a:pPr>
            <a:endParaRPr lang="ru-RU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Blip>
                <a:blip r:embed="rId2"/>
              </a:buBlip>
              <a:defRPr/>
            </a:pP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 Основные направления бюджетной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и налоговой политики МО «</a:t>
            </a:r>
            <a:r>
              <a:rPr lang="ru-RU" dirty="0" err="1" smtClean="0">
                <a:solidFill>
                  <a:srgbClr val="FFFF00"/>
                </a:solidFill>
                <a:cs typeface="Times New Roman" pitchFamily="18" charset="0"/>
              </a:rPr>
              <a:t>Звениговский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 муниципальный район» в 20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5 -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2017 годах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5304C46-6C1B-4BB5-AB64-40A070047316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3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314450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Основные характеристики  бюджета района</a:t>
            </a:r>
            <a:b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                                                      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млн.руб. </a:t>
            </a:r>
            <a:endParaRPr lang="ru-RU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182" name="Group 38"/>
          <p:cNvGraphicFramePr>
            <a:graphicFrameLocks noGrp="1"/>
          </p:cNvGraphicFramePr>
          <p:nvPr/>
        </p:nvGraphicFramePr>
        <p:xfrm>
          <a:off x="571472" y="1571612"/>
          <a:ext cx="7772400" cy="4172401"/>
        </p:xfrm>
        <a:graphic>
          <a:graphicData uri="http://schemas.openxmlformats.org/drawingml/2006/table">
            <a:tbl>
              <a:tblPr/>
              <a:tblGrid>
                <a:gridCol w="2350172"/>
                <a:gridCol w="1833846"/>
                <a:gridCol w="1985992"/>
                <a:gridCol w="1602390"/>
              </a:tblGrid>
              <a:tr h="780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2015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8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F17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651,3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</a:rPr>
                        <a:t>491,6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</a:rPr>
                        <a:t>486,1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7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653,5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494,0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488,7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7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9" name="Text Box 30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2" name="Group 42"/>
          <p:cNvGraphicFramePr>
            <a:graphicFrameLocks noGrp="1"/>
          </p:cNvGraphicFramePr>
          <p:nvPr>
            <p:ph/>
          </p:nvPr>
        </p:nvGraphicFramePr>
        <p:xfrm>
          <a:off x="214281" y="764910"/>
          <a:ext cx="8474105" cy="4695931"/>
        </p:xfrm>
        <a:graphic>
          <a:graphicData uri="http://schemas.openxmlformats.org/drawingml/2006/table">
            <a:tbl>
              <a:tblPr/>
              <a:tblGrid>
                <a:gridCol w="3460349"/>
                <a:gridCol w="1743915"/>
                <a:gridCol w="1598589"/>
                <a:gridCol w="1671252"/>
              </a:tblGrid>
              <a:tr h="591847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 Cyr" charset="-52"/>
                        </a:rPr>
                        <a:t>Безвозмездные поступления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696"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 Cyr" charset="-52"/>
                        </a:rPr>
                        <a:t>                                                                                                           млн.руб.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67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2016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338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Дотации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12,8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1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 Cyr" charset="-52"/>
                        </a:rPr>
                        <a:t>Субсидии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160,4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42,3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28,3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2699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Субвенции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308,2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277,4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277,4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31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Cyr" charset="-52"/>
                      </a:endParaRP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481,4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322,4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308,4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6A0D780-3B3B-4C4C-9C0D-D8D70A7C9824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5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9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54133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Анализ собственных  доходов за 2014-2015гг</a:t>
            </a:r>
            <a:r>
              <a:rPr lang="ru-RU" sz="3200" dirty="0" smtClean="0">
                <a:solidFill>
                  <a:srgbClr val="FFFF00"/>
                </a:solidFill>
              </a:rPr>
              <a:t>.</a:t>
            </a:r>
          </a:p>
        </p:txBody>
      </p:sp>
      <p:graphicFrame>
        <p:nvGraphicFramePr>
          <p:cNvPr id="8267" name="Group 75"/>
          <p:cNvGraphicFramePr>
            <a:graphicFrameLocks noGrp="1"/>
          </p:cNvGraphicFramePr>
          <p:nvPr>
            <p:ph idx="4294967295"/>
          </p:nvPr>
        </p:nvGraphicFramePr>
        <p:xfrm>
          <a:off x="500034" y="1000108"/>
          <a:ext cx="8143933" cy="5081873"/>
        </p:xfrm>
        <a:graphic>
          <a:graphicData uri="http://schemas.openxmlformats.org/drawingml/2006/table">
            <a:tbl>
              <a:tblPr/>
              <a:tblGrid>
                <a:gridCol w="3643338"/>
                <a:gridCol w="1151338"/>
                <a:gridCol w="1666833"/>
                <a:gridCol w="1682424"/>
              </a:tblGrid>
              <a:tr h="640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2014 год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млн.руб.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2015 год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млн.руб.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Рост,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– всего,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из них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139,1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169,9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122,1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00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Налог  на доходы физических лиц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112,5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130,1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115,6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 от уплаты акцизов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68,6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11,7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11,3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96,6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6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Госпошлина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177,1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0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87,9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97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Платежи  за природные ресурсы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0,9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матер-ных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и 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нематер-ных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активов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14,8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0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Штрафные санкции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91,7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9254" name="Rectangle 70"/>
          <p:cNvSpPr>
            <a:spLocks noChangeArrowheads="1"/>
          </p:cNvSpPr>
          <p:nvPr/>
        </p:nvSpPr>
        <p:spPr bwMode="auto">
          <a:xfrm>
            <a:off x="539750" y="260350"/>
            <a:ext cx="74168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endParaRPr lang="ru-RU" sz="25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омер слайда 6"/>
          <p:cNvSpPr txBox="1">
            <a:spLocks noGrp="1"/>
          </p:cNvSpPr>
          <p:nvPr/>
        </p:nvSpPr>
        <p:spPr bwMode="auto">
          <a:xfrm>
            <a:off x="6480175" y="64008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1467C0D-FD4C-4F60-B813-13BCD96CC7A6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6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87425" y="438150"/>
            <a:ext cx="8156575" cy="847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400" dirty="0" smtClean="0">
                <a:solidFill>
                  <a:srgbClr val="FFFF00"/>
                </a:solidFill>
              </a:rPr>
              <a:t>Структура собственных доходов бюджета муниципального района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2668588"/>
          <a:ext cx="4035425" cy="2222500"/>
        </p:xfrm>
        <a:graphic>
          <a:graphicData uri="http://schemas.openxmlformats.org/presentationml/2006/ole">
            <p:oleObj spid="_x0000_s99330" name="Диаграмма" r:id="rId4" imgW="7772400" imgH="4533938" progId="MSGraph.Chart.8">
              <p:embed followColorScheme="full"/>
            </p:oleObj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857356" y="1928802"/>
          <a:ext cx="6840537" cy="4113212"/>
        </p:xfrm>
        <a:graphic>
          <a:graphicData uri="http://schemas.openxmlformats.org/presentationml/2006/ole">
            <p:oleObj spid="_x0000_s99331" name="Диаграмма" r:id="rId5" imgW="7915118" imgH="4762647" progId="MSGraph.Chart.8">
              <p:embed followColorScheme="full"/>
            </p:oleObj>
          </a:graphicData>
        </a:graphic>
      </p:graphicFrame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000364" y="4286255"/>
            <a:ext cx="7143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</a:rPr>
              <a:t>     </a:t>
            </a:r>
          </a:p>
          <a:p>
            <a:r>
              <a:rPr lang="ru-RU" b="1" dirty="0">
                <a:latin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</a:rPr>
              <a:t>1,7</a:t>
            </a:r>
            <a:r>
              <a:rPr lang="ru-RU" sz="1200" b="1" dirty="0" smtClean="0">
                <a:latin typeface="Arial" pitchFamily="34" charset="0"/>
              </a:rPr>
              <a:t>%</a:t>
            </a:r>
            <a:endParaRPr lang="ru-RU" sz="1200" b="1" dirty="0">
              <a:latin typeface="Arial" pitchFamily="34" charset="0"/>
            </a:endParaRPr>
          </a:p>
        </p:txBody>
      </p:sp>
      <p:sp>
        <p:nvSpPr>
          <p:cNvPr id="1031" name="AutoShape 10"/>
          <p:cNvSpPr>
            <a:spLocks noChangeArrowheads="1"/>
          </p:cNvSpPr>
          <p:nvPr/>
        </p:nvSpPr>
        <p:spPr bwMode="auto">
          <a:xfrm>
            <a:off x="1357290" y="5715016"/>
            <a:ext cx="1727200" cy="808037"/>
          </a:xfrm>
          <a:prstGeom prst="wedgeRectCallout">
            <a:avLst>
              <a:gd name="adj1" fmla="val 60129"/>
              <a:gd name="adj2" fmla="val -15379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dirty="0">
                <a:solidFill>
                  <a:srgbClr val="000000"/>
                </a:solidFill>
                <a:latin typeface="Arial" pitchFamily="34" charset="0"/>
              </a:rPr>
              <a:t>Доходы от использования имущества </a:t>
            </a:r>
          </a:p>
          <a:p>
            <a:r>
              <a:rPr lang="ru-RU" sz="1200" b="1" dirty="0" smtClean="0">
                <a:solidFill>
                  <a:srgbClr val="000000"/>
                </a:solidFill>
                <a:latin typeface="Arial" pitchFamily="34" charset="0"/>
              </a:rPr>
              <a:t>2,9млн.руб</a:t>
            </a:r>
            <a:endParaRPr lang="ru-RU" sz="1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2" name="Text Box 12"/>
          <p:cNvSpPr txBox="1">
            <a:spLocks noChangeArrowheads="1"/>
          </p:cNvSpPr>
          <p:nvPr/>
        </p:nvSpPr>
        <p:spPr bwMode="auto">
          <a:xfrm>
            <a:off x="4527550" y="2886075"/>
            <a:ext cx="117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latin typeface="Arial" pitchFamily="34" charset="0"/>
              </a:rPr>
              <a:t>77 %</a:t>
            </a:r>
            <a:endParaRPr lang="ru-RU" sz="2400" b="1" dirty="0">
              <a:latin typeface="Arial" pitchFamily="34" charset="0"/>
            </a:endParaRPr>
          </a:p>
        </p:txBody>
      </p:sp>
      <p:sp>
        <p:nvSpPr>
          <p:cNvPr id="1033" name="Text Box 13"/>
          <p:cNvSpPr txBox="1">
            <a:spLocks noChangeArrowheads="1"/>
          </p:cNvSpPr>
          <p:nvPr/>
        </p:nvSpPr>
        <p:spPr bwMode="auto">
          <a:xfrm>
            <a:off x="4778375" y="4524375"/>
            <a:ext cx="50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smtClean="0">
                <a:latin typeface="Arial" pitchFamily="34" charset="0"/>
              </a:rPr>
              <a:t>7%</a:t>
            </a:r>
            <a:endParaRPr lang="ru-RU" sz="1600" b="1" dirty="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034" name="AutoShape 14"/>
          <p:cNvSpPr>
            <a:spLocks noChangeArrowheads="1"/>
          </p:cNvSpPr>
          <p:nvPr/>
        </p:nvSpPr>
        <p:spPr bwMode="auto">
          <a:xfrm>
            <a:off x="3857620" y="1428736"/>
            <a:ext cx="1928826" cy="527040"/>
          </a:xfrm>
          <a:prstGeom prst="wedgeRectCallout">
            <a:avLst>
              <a:gd name="adj1" fmla="val -554"/>
              <a:gd name="adj2" fmla="val 24264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1200" b="1" dirty="0" smtClean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ru-RU" sz="1200" b="1" dirty="0" smtClean="0">
                <a:solidFill>
                  <a:srgbClr val="000000"/>
                </a:solidFill>
                <a:latin typeface="Arial" pitchFamily="34" charset="0"/>
              </a:rPr>
              <a:t>НДФЛ  130,1   </a:t>
            </a:r>
            <a:r>
              <a:rPr lang="ru-RU" sz="1200" b="1" dirty="0" err="1">
                <a:solidFill>
                  <a:srgbClr val="000000"/>
                </a:solidFill>
                <a:latin typeface="Arial" pitchFamily="34" charset="0"/>
              </a:rPr>
              <a:t>млн.руб</a:t>
            </a:r>
            <a:endParaRPr lang="ru-RU" sz="1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5" name="AutoShape 15"/>
          <p:cNvSpPr>
            <a:spLocks noChangeArrowheads="1"/>
          </p:cNvSpPr>
          <p:nvPr/>
        </p:nvSpPr>
        <p:spPr bwMode="auto">
          <a:xfrm>
            <a:off x="6357950" y="5429264"/>
            <a:ext cx="1714512" cy="785818"/>
          </a:xfrm>
          <a:prstGeom prst="wedgeRectCallout">
            <a:avLst>
              <a:gd name="adj1" fmla="val -123723"/>
              <a:gd name="adj2" fmla="val -12711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dirty="0">
                <a:solidFill>
                  <a:srgbClr val="000000"/>
                </a:solidFill>
                <a:latin typeface="Arial" pitchFamily="34" charset="0"/>
              </a:rPr>
              <a:t>налоги на совокупный доход </a:t>
            </a:r>
            <a:r>
              <a:rPr lang="ru-RU" sz="1200" b="1" dirty="0" smtClean="0">
                <a:solidFill>
                  <a:srgbClr val="000000"/>
                </a:solidFill>
                <a:latin typeface="Arial" pitchFamily="34" charset="0"/>
              </a:rPr>
              <a:t>11,3 </a:t>
            </a:r>
            <a:r>
              <a:rPr lang="ru-RU" sz="1200" b="1" dirty="0" err="1">
                <a:solidFill>
                  <a:srgbClr val="000000"/>
                </a:solidFill>
                <a:latin typeface="Arial" pitchFamily="34" charset="0"/>
              </a:rPr>
              <a:t>млн.руб</a:t>
            </a:r>
            <a:endParaRPr lang="ru-RU" sz="1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6" name="Text Box 16"/>
          <p:cNvSpPr txBox="1">
            <a:spLocks noChangeArrowheads="1"/>
          </p:cNvSpPr>
          <p:nvPr/>
        </p:nvSpPr>
        <p:spPr bwMode="auto">
          <a:xfrm>
            <a:off x="2714612" y="4214819"/>
            <a:ext cx="1285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</a:rPr>
              <a:t>1,8</a:t>
            </a:r>
            <a:r>
              <a:rPr lang="ru-RU" sz="1200" b="1" dirty="0" smtClean="0">
                <a:latin typeface="Arial" pitchFamily="34" charset="0"/>
              </a:rPr>
              <a:t>%</a:t>
            </a:r>
            <a:r>
              <a:rPr lang="ru-RU" sz="1000" b="1" dirty="0" smtClean="0">
                <a:latin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</a:rPr>
              <a:t> </a:t>
            </a:r>
            <a:endParaRPr lang="ru-RU" b="1" dirty="0">
              <a:latin typeface="Arial" pitchFamily="34" charset="0"/>
            </a:endParaRPr>
          </a:p>
        </p:txBody>
      </p:sp>
      <p:sp>
        <p:nvSpPr>
          <p:cNvPr id="1037" name="AutoShape 17"/>
          <p:cNvSpPr>
            <a:spLocks noChangeArrowheads="1"/>
          </p:cNvSpPr>
          <p:nvPr/>
        </p:nvSpPr>
        <p:spPr bwMode="auto">
          <a:xfrm>
            <a:off x="428596" y="4357694"/>
            <a:ext cx="1176317" cy="428628"/>
          </a:xfrm>
          <a:prstGeom prst="wedgeRectCallout">
            <a:avLst>
              <a:gd name="adj1" fmla="val 161259"/>
              <a:gd name="adj2" fmla="val 160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00"/>
                </a:solidFill>
              </a:rPr>
              <a:t>Госпошлина </a:t>
            </a:r>
            <a:endParaRPr lang="ru-RU" sz="1200" b="1" dirty="0">
              <a:solidFill>
                <a:srgbClr val="000000"/>
              </a:solidFill>
            </a:endParaRPr>
          </a:p>
          <a:p>
            <a:pPr algn="ctr"/>
            <a:r>
              <a:rPr lang="ru-RU" sz="1200" b="1" dirty="0" smtClean="0">
                <a:solidFill>
                  <a:srgbClr val="000000"/>
                </a:solidFill>
              </a:rPr>
              <a:t>3,1  </a:t>
            </a:r>
            <a:r>
              <a:rPr lang="ru-RU" sz="1200" b="1" dirty="0" err="1">
                <a:solidFill>
                  <a:srgbClr val="000000"/>
                </a:solidFill>
              </a:rPr>
              <a:t>млн.руб</a:t>
            </a:r>
            <a:endParaRPr lang="ru-RU" sz="1200" b="1" dirty="0">
              <a:solidFill>
                <a:srgbClr val="000000"/>
              </a:solidFill>
            </a:endParaRPr>
          </a:p>
        </p:txBody>
      </p:sp>
      <p:sp>
        <p:nvSpPr>
          <p:cNvPr id="1038" name="Text Box 13"/>
          <p:cNvSpPr txBox="1">
            <a:spLocks noChangeArrowheads="1"/>
          </p:cNvSpPr>
          <p:nvPr/>
        </p:nvSpPr>
        <p:spPr bwMode="auto">
          <a:xfrm>
            <a:off x="3500430" y="4686300"/>
            <a:ext cx="7858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Arial" pitchFamily="34" charset="0"/>
              </a:rPr>
              <a:t>3%</a:t>
            </a:r>
            <a:endParaRPr lang="ru-RU" sz="1600" b="1" dirty="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039" name="AutoShape 10"/>
          <p:cNvSpPr>
            <a:spLocks noChangeArrowheads="1"/>
          </p:cNvSpPr>
          <p:nvPr/>
        </p:nvSpPr>
        <p:spPr bwMode="auto">
          <a:xfrm flipH="1">
            <a:off x="3438525" y="5400675"/>
            <a:ext cx="1790700" cy="381000"/>
          </a:xfrm>
          <a:prstGeom prst="wedgeRectCallout">
            <a:avLst>
              <a:gd name="adj1" fmla="val 31734"/>
              <a:gd name="adj2" fmla="val -19109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dirty="0">
                <a:solidFill>
                  <a:srgbClr val="000000"/>
                </a:solidFill>
                <a:latin typeface="Arial" pitchFamily="34" charset="0"/>
              </a:rPr>
              <a:t>Акцизы </a:t>
            </a:r>
            <a:r>
              <a:rPr lang="ru-RU" sz="1200" b="1" dirty="0" smtClean="0">
                <a:solidFill>
                  <a:srgbClr val="000000"/>
                </a:solidFill>
                <a:latin typeface="Arial" pitchFamily="34" charset="0"/>
              </a:rPr>
              <a:t>4,6 </a:t>
            </a:r>
            <a:r>
              <a:rPr lang="ru-RU" sz="1200" b="1" dirty="0">
                <a:solidFill>
                  <a:srgbClr val="000000"/>
                </a:solidFill>
                <a:latin typeface="Arial" pitchFamily="34" charset="0"/>
              </a:rPr>
              <a:t>млн.руб.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7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/>
        </p:nvGraphicFramePr>
        <p:xfrm>
          <a:off x="447675" y="873125"/>
          <a:ext cx="8259764" cy="5572859"/>
        </p:xfrm>
        <a:graphic>
          <a:graphicData uri="http://schemas.openxmlformats.org/drawingml/2006/table">
            <a:tbl>
              <a:tblPr/>
              <a:tblGrid>
                <a:gridCol w="776462"/>
                <a:gridCol w="3792291"/>
                <a:gridCol w="1222447"/>
                <a:gridCol w="1190625"/>
                <a:gridCol w="1277939"/>
              </a:tblGrid>
              <a:tr h="499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Бюджет 2014г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Бюджет 2015г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% рост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 95,7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Национальная безопасность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 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85,8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ЖКХ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 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207,3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Охрана окружающего мира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0700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354,3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344,5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Культура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175,7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Социальная 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 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Физическая культура и спорт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Средства массовой информац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Обслуж.муниц.долга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Межбюджетные трансферты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76,1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ВСЕГО расходов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545,0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653,5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28850" y="311150"/>
            <a:ext cx="499745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Расходы бюджета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49E3409D-EEEE-4300-8616-EC69733F5454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8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00" y="457200"/>
            <a:ext cx="6643734" cy="54290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FFFF00"/>
                </a:solidFill>
              </a:rPr>
              <a:t>Всего расходов  бюджета (млн. </a:t>
            </a:r>
            <a:r>
              <a:rPr lang="ru-RU" sz="3200" dirty="0" err="1" smtClean="0">
                <a:solidFill>
                  <a:srgbClr val="FFFF00"/>
                </a:solidFill>
              </a:rPr>
              <a:t>руб</a:t>
            </a:r>
            <a:r>
              <a:rPr lang="ru-RU" sz="3200" dirty="0" smtClean="0">
                <a:solidFill>
                  <a:srgbClr val="FFFF00"/>
                </a:solidFill>
              </a:rPr>
              <a:t>)</a:t>
            </a:r>
          </a:p>
        </p:txBody>
      </p:sp>
      <p:graphicFrame>
        <p:nvGraphicFramePr>
          <p:cNvPr id="41013" name="Group 53"/>
          <p:cNvGraphicFramePr>
            <a:graphicFrameLocks noGrp="1"/>
          </p:cNvGraphicFramePr>
          <p:nvPr>
            <p:ph idx="4294967295"/>
          </p:nvPr>
        </p:nvGraphicFramePr>
        <p:xfrm>
          <a:off x="785786" y="1357298"/>
          <a:ext cx="6929487" cy="4224360"/>
        </p:xfrm>
        <a:graphic>
          <a:graphicData uri="http://schemas.openxmlformats.org/drawingml/2006/table">
            <a:tbl>
              <a:tblPr/>
              <a:tblGrid>
                <a:gridCol w="2286016"/>
                <a:gridCol w="1071570"/>
                <a:gridCol w="1095383"/>
                <a:gridCol w="1238259"/>
                <a:gridCol w="1238259"/>
              </a:tblGrid>
              <a:tr h="78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Расходы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2014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2016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2017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Всего расходов в бюджете МО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545,0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653,5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494,0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488,7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Итого расходов по соцсфере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408,5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411,9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391,3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394,7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5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Образование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Культура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Соцполитика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Физ.культура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354,3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22,3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21,6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344,5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39,2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16,8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315,3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39,1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15,5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21,4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317,9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39,1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15,6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22,1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137"/>
          </a:xfrm>
        </p:spPr>
        <p:txBody>
          <a:bodyPr/>
          <a:lstStyle/>
          <a:p>
            <a:r>
              <a:rPr lang="ru-RU" sz="2400" smtClean="0">
                <a:solidFill>
                  <a:srgbClr val="FFFF00"/>
                </a:solidFill>
                <a:effectLst/>
              </a:rPr>
              <a:t>Бюджетные ассигнования бюджета на исполнение публичных нормативных обязательств тыс.руб</a:t>
            </a:r>
            <a:r>
              <a:rPr lang="ru-RU" sz="2400" smtClean="0">
                <a:effectLst/>
              </a:rPr>
              <a:t>.</a:t>
            </a:r>
          </a:p>
        </p:txBody>
      </p:sp>
      <p:graphicFrame>
        <p:nvGraphicFramePr>
          <p:cNvPr id="65576" name="Group 40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4590113"/>
        </p:xfrm>
        <a:graphic>
          <a:graphicData uri="http://schemas.openxmlformats.org/drawingml/2006/table">
            <a:tbl>
              <a:tblPr/>
              <a:tblGrid>
                <a:gridCol w="4352925"/>
                <a:gridCol w="1292225"/>
                <a:gridCol w="1292225"/>
                <a:gridCol w="1292225"/>
              </a:tblGrid>
              <a:tr h="509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обязательства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2015г.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2016г.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2017г.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Доплата к пенсии лицам, замещавшим должности муниципальной службы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2231,4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2231,4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2231,4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01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Социальные выплаты на возмещение части процентной ставки по кредитам, на привлекаемым гражданами на газификацию индивидуального жилья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20,3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20,3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Единовременное пособие при передаче ребенка на воспитание в семью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347,9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367,0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Verdana" pitchFamily="34" charset="0"/>
                        </a:rPr>
                        <a:t>385,0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</TotalTime>
  <Words>978</Words>
  <Application>Microsoft Office PowerPoint</Application>
  <PresentationFormat>Экран (4:3)</PresentationFormat>
  <Paragraphs>422</Paragraphs>
  <Slides>19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Поток</vt:lpstr>
      <vt:lpstr>Диаграмма</vt:lpstr>
      <vt:lpstr>Лист Microsoft Office Excel 97-2003</vt:lpstr>
      <vt:lpstr>ПРОЕКТ бюджета 2015 года и на плановый период 2016-2017г.</vt:lpstr>
      <vt:lpstr>Проект  бюджета муниципального образования «Звениговский муниципальный район»  на  2015 - 2017 годы </vt:lpstr>
      <vt:lpstr>Основные характеристики  бюджета района                                                                              млн.руб. </vt:lpstr>
      <vt:lpstr>Слайд 4</vt:lpstr>
      <vt:lpstr>Анализ собственных  доходов за 2014-2015гг.</vt:lpstr>
      <vt:lpstr>Структура собственных доходов бюджета муниципального района</vt:lpstr>
      <vt:lpstr>Слайд 7</vt:lpstr>
      <vt:lpstr>Всего расходов  бюджета (млн. руб)</vt:lpstr>
      <vt:lpstr>Бюджетные ассигнования бюджета на исполнение публичных нормативных обязательств тыс.руб.</vt:lpstr>
      <vt:lpstr>Бюджетные ассигнования бюджета на исполнение публичных нормативных обязательств</vt:lpstr>
      <vt:lpstr>ПЕРЕЧЕНЬ МУНИЦИПАЛЬНЫХ ПРОГРАММ</vt:lpstr>
      <vt:lpstr>1.Муниципальная  программа «Развитие образования  на 2014-2018 годы» млн.руб.</vt:lpstr>
      <vt:lpstr>Расходы по отрасли «Образование»                                                                                     млн.руб.</vt:lpstr>
      <vt:lpstr>2.Муниципальная программа «Развитие культуры, искусства и туризма Звениговского муниципального района на  2014-2018 годы»             млн.руб.</vt:lpstr>
      <vt:lpstr>Слайд 15</vt:lpstr>
      <vt:lpstr>Слайд 16</vt:lpstr>
      <vt:lpstr>Структура расходов в бюджете МО «Звениговский муниципальный район» на 2015г.</vt:lpstr>
      <vt:lpstr>Задачи бюджетной политики  Звениговского района на 2015 -2017 годы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БЮДЖЕТА МУНИЦИПАЛЬНОГО ОБРАЗОВАНИЯ «ЗВЕНИГОВСКИЙ МУНИЦИПАЛЬНЫЙ РАЙОН» на 2014 год и на  плановый период  2015-2016 годов</dc:title>
  <dc:creator>Калининская</dc:creator>
  <cp:lastModifiedBy>Калининская</cp:lastModifiedBy>
  <cp:revision>160</cp:revision>
  <dcterms:created xsi:type="dcterms:W3CDTF">2013-12-03T10:14:43Z</dcterms:created>
  <dcterms:modified xsi:type="dcterms:W3CDTF">2014-12-09T05:51:51Z</dcterms:modified>
</cp:coreProperties>
</file>